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6" r:id="rId1"/>
  </p:sldMasterIdLst>
  <p:notesMasterIdLst>
    <p:notesMasterId r:id="rId90"/>
  </p:notesMasterIdLst>
  <p:sldIdLst>
    <p:sldId id="256" r:id="rId2"/>
    <p:sldId id="340" r:id="rId3"/>
    <p:sldId id="34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342" r:id="rId26"/>
    <p:sldId id="279" r:id="rId27"/>
    <p:sldId id="280" r:id="rId28"/>
    <p:sldId id="281" r:id="rId29"/>
    <p:sldId id="282" r:id="rId30"/>
    <p:sldId id="283" r:id="rId31"/>
    <p:sldId id="34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344"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Lst>
  <p:sldSz cx="13004800" cy="9753600"/>
  <p:notesSz cx="6858000" cy="9144000"/>
  <p:embeddedFontLst>
    <p:embeddedFont>
      <p:font typeface="Gill Sans" panose="020B0604020202020204" charset="0"/>
      <p:regular r:id="rId91"/>
      <p:bold r:id="rId92"/>
    </p:embeddedFont>
    <p:embeddedFont>
      <p:font typeface="Calibri" panose="020F0502020204030204" pitchFamily="34" charset="0"/>
      <p:regular r:id="rId93"/>
      <p:bold r:id="rId94"/>
      <p:italic r:id="rId95"/>
      <p:boldItalic r:id="rId9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3072">
          <p15:clr>
            <a:srgbClr val="000000"/>
          </p15:clr>
        </p15:guide>
        <p15:guide id="2" pos="4096">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3" d="100"/>
          <a:sy n="83" d="100"/>
        </p:scale>
        <p:origin x="-1380" y="72"/>
      </p:cViewPr>
      <p:guideLst>
        <p:guide orient="horz" pos="3072"/>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95" Type="http://schemas.openxmlformats.org/officeDocument/2006/relationships/font" Target="fonts/font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font" Target="fonts/font3.fntdata"/><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1.fntdata"/><Relationship Id="rId96"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4.fntdata"/><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rgbClr val="000000"/>
                </a:solidFill>
                <a:latin typeface="Gill Sans"/>
                <a:ea typeface="Gill Sans"/>
                <a:cs typeface="Gill Sans"/>
                <a:sym typeface="Gill Sans"/>
              </a:defRPr>
            </a:lvl1pPr>
            <a:lvl2pPr marR="0" lvl="1"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2pPr>
            <a:lvl3pPr marR="0" lvl="2"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3pPr>
            <a:lvl4pPr marR="0" lvl="3"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4pPr>
            <a:lvl5pPr marR="0" lvl="4"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5pPr>
            <a:lvl6pPr marR="0" lvl="5"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6pPr>
            <a:lvl7pPr marR="0" lvl="6"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7pPr>
            <a:lvl8pPr marR="0" lvl="7"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8pPr>
            <a:lvl9pPr marR="0" lvl="8"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rgbClr val="000000"/>
                </a:solidFill>
                <a:latin typeface="Gill Sans"/>
                <a:ea typeface="Gill Sans"/>
                <a:cs typeface="Gill Sans"/>
                <a:sym typeface="Gill Sans"/>
              </a:defRPr>
            </a:lvl1pPr>
            <a:lvl2pPr marR="0" lvl="1"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2pPr>
            <a:lvl3pPr marR="0" lvl="2"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3pPr>
            <a:lvl4pPr marR="0" lvl="3"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4pPr>
            <a:lvl5pPr marR="0" lvl="4"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5pPr>
            <a:lvl6pPr marR="0" lvl="5"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6pPr>
            <a:lvl7pPr marR="0" lvl="6"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7pPr>
            <a:lvl8pPr marR="0" lvl="7"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8pPr>
            <a:lvl9pPr marR="0" lvl="8"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rgbClr val="000000"/>
                </a:solidFill>
                <a:latin typeface="Gill Sans"/>
                <a:ea typeface="Gill Sans"/>
                <a:cs typeface="Gill Sans"/>
                <a:sym typeface="Gill Sans"/>
              </a:defRPr>
            </a:lvl1pPr>
            <a:lvl2pPr marR="0" lvl="1"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2pPr>
            <a:lvl3pPr marR="0" lvl="2"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3pPr>
            <a:lvl4pPr marR="0" lvl="3"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4pPr>
            <a:lvl5pPr marR="0" lvl="4" algn="ctr"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5pPr>
            <a:lvl6pPr marR="0" lvl="5"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6pPr>
            <a:lvl7pPr marR="0" lvl="6"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7pPr>
            <a:lvl8pPr marR="0" lvl="7"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8pPr>
            <a:lvl9pPr marR="0" lvl="8" algn="l" rtl="0">
              <a:spcBef>
                <a:spcPts val="0"/>
              </a:spcBef>
              <a:spcAft>
                <a:spcPts val="0"/>
              </a:spcAft>
              <a:buSzPts val="1400"/>
              <a:buNone/>
              <a:defRPr sz="4200" b="0" i="0" u="none" strike="noStrike" cap="none">
                <a:solidFill>
                  <a:srgbClr val="000000"/>
                </a:solidFill>
                <a:latin typeface="Gill Sans"/>
                <a:ea typeface="Gill Sans"/>
                <a:cs typeface="Gill Sans"/>
                <a:sym typeface="Gill Sans"/>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l-GR" sz="1200" b="0" i="0" u="none" strike="noStrike" cap="none">
                <a:solidFill>
                  <a:srgbClr val="000000"/>
                </a:solidFill>
                <a:latin typeface="Gill Sans"/>
                <a:ea typeface="Gill Sans"/>
                <a:cs typeface="Gill Sans"/>
                <a:sym typeface="Gill Sans"/>
              </a:rPr>
              <a:t>‹#›</a:t>
            </a:fld>
            <a:endParaRPr sz="1200" b="0" i="0" u="none" strike="noStrike" cap="none">
              <a:solidFill>
                <a:srgbClr val="000000"/>
              </a:solidFill>
              <a:latin typeface="Gill Sans"/>
              <a:ea typeface="Gill Sans"/>
              <a:cs typeface="Gill Sans"/>
              <a:sym typeface="Gill Sans"/>
            </a:endParaRPr>
          </a:p>
        </p:txBody>
      </p:sp>
    </p:spTree>
    <p:extLst>
      <p:ext uri="{BB962C8B-B14F-4D97-AF65-F5344CB8AC3E}">
        <p14:creationId xmlns:p14="http://schemas.microsoft.com/office/powerpoint/2010/main" val="52623646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03" name="Google Shape;20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75" name="Google Shape;275;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84" name="Google Shape;284;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93" name="Google Shape;293;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03" name="Google Shape;303;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2" name="Google Shape;312;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21" name="Google Shape;321;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0" name="Google Shape;33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39" name="Google Shape;339;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48" name="Google Shape;348;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57" name="Google Shape;357;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0" name="Google Shape;21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66" name="Google Shape;366;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75" name="Google Shape;375;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85" name="Google Shape;385;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95" name="Google Shape;395;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5" name="Google Shape;40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05" name="Google Shape;40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14" name="Google Shape;414;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23" name="Google Shape;423;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32" name="Google Shape;432;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41" name="Google Shape;441;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10" name="Google Shape;21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51" name="Google Shape;451;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51" name="Google Shape;451;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0" name="Google Shape;460;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69" name="Google Shape;469;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78" name="Google Shape;478;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Google Shape;486;p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87" name="Google Shape;487;p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3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496" name="Google Shape;496;p3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p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05" name="Google Shape;505;p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p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14" name="Google Shape;514;p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23" name="Google Shape;523;p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0" name="Google Shape;22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2" name="Google Shape;532;p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3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41" name="Google Shape;541;p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p3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50" name="Google Shape;550;p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7"/>
        <p:cNvGrpSpPr/>
        <p:nvPr/>
      </p:nvGrpSpPr>
      <p:grpSpPr>
        <a:xfrm>
          <a:off x="0" y="0"/>
          <a:ext cx="0" cy="0"/>
          <a:chOff x="0" y="0"/>
          <a:chExt cx="0" cy="0"/>
        </a:xfrm>
      </p:grpSpPr>
      <p:sp>
        <p:nvSpPr>
          <p:cNvPr id="558" name="Google Shape;558;p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59" name="Google Shape;559;p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6"/>
        <p:cNvGrpSpPr/>
        <p:nvPr/>
      </p:nvGrpSpPr>
      <p:grpSpPr>
        <a:xfrm>
          <a:off x="0" y="0"/>
          <a:ext cx="0" cy="0"/>
          <a:chOff x="0" y="0"/>
          <a:chExt cx="0" cy="0"/>
        </a:xfrm>
      </p:grpSpPr>
      <p:sp>
        <p:nvSpPr>
          <p:cNvPr id="567" name="Google Shape;567;p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68" name="Google Shape;568;p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77" name="Google Shape;577;p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77" name="Google Shape;577;p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86" name="Google Shape;586;p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95" name="Google Shape;595;p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3" name="Google Shape;603;p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04" name="Google Shape;604;p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29" name="Google Shape;229;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p4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13" name="Google Shape;613;p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4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22" name="Google Shape;622;p4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4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31" name="Google Shape;631;p4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p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40" name="Google Shape;640;p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49" name="Google Shape;649;p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6"/>
        <p:cNvGrpSpPr/>
        <p:nvPr/>
      </p:nvGrpSpPr>
      <p:grpSpPr>
        <a:xfrm>
          <a:off x="0" y="0"/>
          <a:ext cx="0" cy="0"/>
          <a:chOff x="0" y="0"/>
          <a:chExt cx="0" cy="0"/>
        </a:xfrm>
      </p:grpSpPr>
      <p:sp>
        <p:nvSpPr>
          <p:cNvPr id="657" name="Google Shape;657;p5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58" name="Google Shape;658;p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p5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67" name="Google Shape;667;p5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5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76" name="Google Shape;676;p5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p5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85" name="Google Shape;685;p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p5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694" name="Google Shape;694;p5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38" name="Google Shape;238;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1"/>
        <p:cNvGrpSpPr/>
        <p:nvPr/>
      </p:nvGrpSpPr>
      <p:grpSpPr>
        <a:xfrm>
          <a:off x="0" y="0"/>
          <a:ext cx="0" cy="0"/>
          <a:chOff x="0" y="0"/>
          <a:chExt cx="0" cy="0"/>
        </a:xfrm>
      </p:grpSpPr>
      <p:sp>
        <p:nvSpPr>
          <p:cNvPr id="702" name="Google Shape;702;p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03" name="Google Shape;703;p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0"/>
        <p:cNvGrpSpPr/>
        <p:nvPr/>
      </p:nvGrpSpPr>
      <p:grpSpPr>
        <a:xfrm>
          <a:off x="0" y="0"/>
          <a:ext cx="0" cy="0"/>
          <a:chOff x="0" y="0"/>
          <a:chExt cx="0" cy="0"/>
        </a:xfrm>
      </p:grpSpPr>
      <p:sp>
        <p:nvSpPr>
          <p:cNvPr id="711" name="Google Shape;711;p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12" name="Google Shape;712;p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9"/>
        <p:cNvGrpSpPr/>
        <p:nvPr/>
      </p:nvGrpSpPr>
      <p:grpSpPr>
        <a:xfrm>
          <a:off x="0" y="0"/>
          <a:ext cx="0" cy="0"/>
          <a:chOff x="0" y="0"/>
          <a:chExt cx="0" cy="0"/>
        </a:xfrm>
      </p:grpSpPr>
      <p:sp>
        <p:nvSpPr>
          <p:cNvPr id="720" name="Google Shape;720;p5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21" name="Google Shape;721;p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5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30" name="Google Shape;730;p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7"/>
        <p:cNvGrpSpPr/>
        <p:nvPr/>
      </p:nvGrpSpPr>
      <p:grpSpPr>
        <a:xfrm>
          <a:off x="0" y="0"/>
          <a:ext cx="0" cy="0"/>
          <a:chOff x="0" y="0"/>
          <a:chExt cx="0" cy="0"/>
        </a:xfrm>
      </p:grpSpPr>
      <p:sp>
        <p:nvSpPr>
          <p:cNvPr id="738" name="Google Shape;738;p6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39" name="Google Shape;739;p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p6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48" name="Google Shape;748;p6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6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57" name="Google Shape;757;p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4"/>
        <p:cNvGrpSpPr/>
        <p:nvPr/>
      </p:nvGrpSpPr>
      <p:grpSpPr>
        <a:xfrm>
          <a:off x="0" y="0"/>
          <a:ext cx="0" cy="0"/>
          <a:chOff x="0" y="0"/>
          <a:chExt cx="0" cy="0"/>
        </a:xfrm>
      </p:grpSpPr>
      <p:sp>
        <p:nvSpPr>
          <p:cNvPr id="765" name="Google Shape;765;p6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66" name="Google Shape;766;p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p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75" name="Google Shape;775;p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p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84" name="Google Shape;784;p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47" name="Google Shape;247;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793" name="Google Shape;793;p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6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02" name="Google Shape;802;p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p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11" name="Google Shape;811;p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p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20" name="Google Shape;820;p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7"/>
        <p:cNvGrpSpPr/>
        <p:nvPr/>
      </p:nvGrpSpPr>
      <p:grpSpPr>
        <a:xfrm>
          <a:off x="0" y="0"/>
          <a:ext cx="0" cy="0"/>
          <a:chOff x="0" y="0"/>
          <a:chExt cx="0" cy="0"/>
        </a:xfrm>
      </p:grpSpPr>
      <p:sp>
        <p:nvSpPr>
          <p:cNvPr id="828" name="Google Shape;828;p7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29" name="Google Shape;829;p7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6"/>
        <p:cNvGrpSpPr/>
        <p:nvPr/>
      </p:nvGrpSpPr>
      <p:grpSpPr>
        <a:xfrm>
          <a:off x="0" y="0"/>
          <a:ext cx="0" cy="0"/>
          <a:chOff x="0" y="0"/>
          <a:chExt cx="0" cy="0"/>
        </a:xfrm>
      </p:grpSpPr>
      <p:sp>
        <p:nvSpPr>
          <p:cNvPr id="837" name="Google Shape;837;p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38" name="Google Shape;838;p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47" name="Google Shape;847;p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4"/>
        <p:cNvGrpSpPr/>
        <p:nvPr/>
      </p:nvGrpSpPr>
      <p:grpSpPr>
        <a:xfrm>
          <a:off x="0" y="0"/>
          <a:ext cx="0" cy="0"/>
          <a:chOff x="0" y="0"/>
          <a:chExt cx="0" cy="0"/>
        </a:xfrm>
      </p:grpSpPr>
      <p:sp>
        <p:nvSpPr>
          <p:cNvPr id="855" name="Google Shape;855;p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56" name="Google Shape;856;p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6"/>
        <p:cNvGrpSpPr/>
        <p:nvPr/>
      </p:nvGrpSpPr>
      <p:grpSpPr>
        <a:xfrm>
          <a:off x="0" y="0"/>
          <a:ext cx="0" cy="0"/>
          <a:chOff x="0" y="0"/>
          <a:chExt cx="0" cy="0"/>
        </a:xfrm>
      </p:grpSpPr>
      <p:sp>
        <p:nvSpPr>
          <p:cNvPr id="867" name="Google Shape;867;p7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68" name="Google Shape;868;p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p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80" name="Google Shape;880;p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57" name="Google Shape;25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0"/>
        <p:cNvGrpSpPr/>
        <p:nvPr/>
      </p:nvGrpSpPr>
      <p:grpSpPr>
        <a:xfrm>
          <a:off x="0" y="0"/>
          <a:ext cx="0" cy="0"/>
          <a:chOff x="0" y="0"/>
          <a:chExt cx="0" cy="0"/>
        </a:xfrm>
      </p:grpSpPr>
      <p:sp>
        <p:nvSpPr>
          <p:cNvPr id="891" name="Google Shape;891;p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892" name="Google Shape;892;p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p7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04" name="Google Shape;904;p7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4"/>
        <p:cNvGrpSpPr/>
        <p:nvPr/>
      </p:nvGrpSpPr>
      <p:grpSpPr>
        <a:xfrm>
          <a:off x="0" y="0"/>
          <a:ext cx="0" cy="0"/>
          <a:chOff x="0" y="0"/>
          <a:chExt cx="0" cy="0"/>
        </a:xfrm>
      </p:grpSpPr>
      <p:sp>
        <p:nvSpPr>
          <p:cNvPr id="915" name="Google Shape;915;p7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16" name="Google Shape;916;p7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6"/>
        <p:cNvGrpSpPr/>
        <p:nvPr/>
      </p:nvGrpSpPr>
      <p:grpSpPr>
        <a:xfrm>
          <a:off x="0" y="0"/>
          <a:ext cx="0" cy="0"/>
          <a:chOff x="0" y="0"/>
          <a:chExt cx="0" cy="0"/>
        </a:xfrm>
      </p:grpSpPr>
      <p:sp>
        <p:nvSpPr>
          <p:cNvPr id="927" name="Google Shape;927;p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28" name="Google Shape;928;p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8"/>
        <p:cNvGrpSpPr/>
        <p:nvPr/>
      </p:nvGrpSpPr>
      <p:grpSpPr>
        <a:xfrm>
          <a:off x="0" y="0"/>
          <a:ext cx="0" cy="0"/>
          <a:chOff x="0" y="0"/>
          <a:chExt cx="0" cy="0"/>
        </a:xfrm>
      </p:grpSpPr>
      <p:sp>
        <p:nvSpPr>
          <p:cNvPr id="939" name="Google Shape;939;p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40" name="Google Shape;940;p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0"/>
        <p:cNvGrpSpPr/>
        <p:nvPr/>
      </p:nvGrpSpPr>
      <p:grpSpPr>
        <a:xfrm>
          <a:off x="0" y="0"/>
          <a:ext cx="0" cy="0"/>
          <a:chOff x="0" y="0"/>
          <a:chExt cx="0" cy="0"/>
        </a:xfrm>
      </p:grpSpPr>
      <p:sp>
        <p:nvSpPr>
          <p:cNvPr id="951" name="Google Shape;951;p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52" name="Google Shape;952;p8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p8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64" name="Google Shape;964;p8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4"/>
        <p:cNvGrpSpPr/>
        <p:nvPr/>
      </p:nvGrpSpPr>
      <p:grpSpPr>
        <a:xfrm>
          <a:off x="0" y="0"/>
          <a:ext cx="0" cy="0"/>
          <a:chOff x="0" y="0"/>
          <a:chExt cx="0" cy="0"/>
        </a:xfrm>
      </p:grpSpPr>
      <p:sp>
        <p:nvSpPr>
          <p:cNvPr id="975" name="Google Shape;975;p8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76" name="Google Shape;976;p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6"/>
        <p:cNvGrpSpPr/>
        <p:nvPr/>
      </p:nvGrpSpPr>
      <p:grpSpPr>
        <a:xfrm>
          <a:off x="0" y="0"/>
          <a:ext cx="0" cy="0"/>
          <a:chOff x="0" y="0"/>
          <a:chExt cx="0" cy="0"/>
        </a:xfrm>
      </p:grpSpPr>
      <p:sp>
        <p:nvSpPr>
          <p:cNvPr id="987" name="Google Shape;987;p8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988" name="Google Shape;988;p8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6" name="Google Shape;266;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7"/>
        <p:cNvGrpSpPr/>
        <p:nvPr/>
      </p:nvGrpSpPr>
      <p:grpSpPr>
        <a:xfrm>
          <a:off x="0" y="0"/>
          <a:ext cx="0" cy="0"/>
          <a:chOff x="0" y="0"/>
          <a:chExt cx="0" cy="0"/>
        </a:xfrm>
      </p:grpSpPr>
      <p:sp>
        <p:nvSpPr>
          <p:cNvPr id="128" name="Google Shape;128;p38"/>
          <p:cNvSpPr txBox="1">
            <a:spLocks noGrp="1"/>
          </p:cNvSpPr>
          <p:nvPr>
            <p:ph type="ctrTitle"/>
          </p:nvPr>
        </p:nvSpPr>
        <p:spPr>
          <a:xfrm>
            <a:off x="974725" y="3030538"/>
            <a:ext cx="11055350" cy="2090737"/>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29" name="Google Shape;129;p38"/>
          <p:cNvSpPr txBox="1">
            <a:spLocks noGrp="1"/>
          </p:cNvSpPr>
          <p:nvPr>
            <p:ph type="subTitle" idx="1"/>
          </p:nvPr>
        </p:nvSpPr>
        <p:spPr>
          <a:xfrm>
            <a:off x="1951038" y="5527675"/>
            <a:ext cx="9102725" cy="2492375"/>
          </a:xfrm>
          <a:prstGeom prst="rect">
            <a:avLst/>
          </a:prstGeom>
          <a:noFill/>
          <a:ln>
            <a:noFill/>
          </a:ln>
        </p:spPr>
        <p:txBody>
          <a:bodyPr spcFirstLastPara="1" wrap="square" lIns="50800" tIns="50800" rIns="50800" bIns="50800" anchor="ctr" anchorCtr="0"/>
          <a:lstStyle>
            <a:lvl1pPr lvl="0" algn="ctr">
              <a:spcBef>
                <a:spcPts val="4800"/>
              </a:spcBef>
              <a:spcAft>
                <a:spcPts val="0"/>
              </a:spcAft>
              <a:buClr>
                <a:schemeClr val="dk1"/>
              </a:buClr>
              <a:buSzPts val="7182"/>
              <a:buNone/>
              <a:defRPr/>
            </a:lvl1pPr>
            <a:lvl2pPr lvl="1" algn="ctr">
              <a:spcBef>
                <a:spcPts val="4800"/>
              </a:spcBef>
              <a:spcAft>
                <a:spcPts val="0"/>
              </a:spcAft>
              <a:buClr>
                <a:schemeClr val="dk1"/>
              </a:buClr>
              <a:buSzPts val="7182"/>
              <a:buNone/>
              <a:defRPr/>
            </a:lvl2pPr>
            <a:lvl3pPr lvl="2" algn="ctr">
              <a:spcBef>
                <a:spcPts val="4800"/>
              </a:spcBef>
              <a:spcAft>
                <a:spcPts val="0"/>
              </a:spcAft>
              <a:buClr>
                <a:schemeClr val="dk1"/>
              </a:buClr>
              <a:buSzPts val="7182"/>
              <a:buNone/>
              <a:defRPr/>
            </a:lvl3pPr>
            <a:lvl4pPr lvl="3" algn="ctr">
              <a:spcBef>
                <a:spcPts val="4800"/>
              </a:spcBef>
              <a:spcAft>
                <a:spcPts val="0"/>
              </a:spcAft>
              <a:buClr>
                <a:schemeClr val="dk1"/>
              </a:buClr>
              <a:buSzPts val="7182"/>
              <a:buNone/>
              <a:defRPr/>
            </a:lvl4pPr>
            <a:lvl5pPr lvl="4" algn="ctr">
              <a:spcBef>
                <a:spcPts val="4800"/>
              </a:spcBef>
              <a:spcAft>
                <a:spcPts val="0"/>
              </a:spcAft>
              <a:buClr>
                <a:schemeClr val="dk1"/>
              </a:buClr>
              <a:buSzPts val="7182"/>
              <a:buNone/>
              <a:defRPr/>
            </a:lvl5pPr>
            <a:lvl6pPr lvl="5" algn="ctr">
              <a:spcBef>
                <a:spcPts val="4800"/>
              </a:spcBef>
              <a:spcAft>
                <a:spcPts val="0"/>
              </a:spcAft>
              <a:buClr>
                <a:schemeClr val="dk1"/>
              </a:buClr>
              <a:buSzPts val="7182"/>
              <a:buNone/>
              <a:defRPr/>
            </a:lvl6pPr>
            <a:lvl7pPr lvl="6" algn="ctr">
              <a:spcBef>
                <a:spcPts val="4800"/>
              </a:spcBef>
              <a:spcAft>
                <a:spcPts val="0"/>
              </a:spcAft>
              <a:buClr>
                <a:schemeClr val="dk1"/>
              </a:buClr>
              <a:buSzPts val="7182"/>
              <a:buNone/>
              <a:defRPr/>
            </a:lvl7pPr>
            <a:lvl8pPr lvl="7" algn="ctr">
              <a:spcBef>
                <a:spcPts val="4800"/>
              </a:spcBef>
              <a:spcAft>
                <a:spcPts val="0"/>
              </a:spcAft>
              <a:buClr>
                <a:schemeClr val="dk1"/>
              </a:buClr>
              <a:buSzPts val="7182"/>
              <a:buNone/>
              <a:defRPr/>
            </a:lvl8pPr>
            <a:lvl9pPr lvl="8" algn="ctr">
              <a:spcBef>
                <a:spcPts val="4800"/>
              </a:spcBef>
              <a:spcAft>
                <a:spcPts val="0"/>
              </a:spcAft>
              <a:buClr>
                <a:schemeClr val="dk1"/>
              </a:buClr>
              <a:buSzPts val="7182"/>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57"/>
        <p:cNvGrpSpPr/>
        <p:nvPr/>
      </p:nvGrpSpPr>
      <p:grpSpPr>
        <a:xfrm>
          <a:off x="0" y="0"/>
          <a:ext cx="0" cy="0"/>
          <a:chOff x="0" y="0"/>
          <a:chExt cx="0" cy="0"/>
        </a:xfrm>
      </p:grpSpPr>
      <p:sp>
        <p:nvSpPr>
          <p:cNvPr id="158" name="Google Shape;158;p47"/>
          <p:cNvSpPr txBox="1">
            <a:spLocks noGrp="1"/>
          </p:cNvSpPr>
          <p:nvPr>
            <p:ph type="title"/>
          </p:nvPr>
        </p:nvSpPr>
        <p:spPr>
          <a:xfrm>
            <a:off x="650875" y="390525"/>
            <a:ext cx="11703050" cy="16256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59" name="Google Shape;159;p47"/>
          <p:cNvSpPr txBox="1">
            <a:spLocks noGrp="1"/>
          </p:cNvSpPr>
          <p:nvPr>
            <p:ph type="body" idx="1"/>
          </p:nvPr>
        </p:nvSpPr>
        <p:spPr>
          <a:xfrm rot="5400000">
            <a:off x="2895600" y="-355600"/>
            <a:ext cx="7213600" cy="10464800"/>
          </a:xfrm>
          <a:prstGeom prst="rect">
            <a:avLst/>
          </a:prstGeom>
          <a:noFill/>
          <a:ln>
            <a:noFill/>
          </a:ln>
        </p:spPr>
        <p:txBody>
          <a:bodyPr spcFirstLastPara="1" wrap="square" lIns="50800" tIns="50800" rIns="50800" bIns="50800" anchor="ctr" anchorCtr="0"/>
          <a:lstStyle>
            <a:lvl1pPr marL="457200" lvl="0" indent="-424053" algn="l">
              <a:spcBef>
                <a:spcPts val="4800"/>
              </a:spcBef>
              <a:spcAft>
                <a:spcPts val="0"/>
              </a:spcAft>
              <a:buClr>
                <a:schemeClr val="dk1"/>
              </a:buClr>
              <a:buSzPts val="3078"/>
              <a:buChar char="•"/>
              <a:defRPr/>
            </a:lvl1pPr>
            <a:lvl2pPr marL="914400" lvl="1" indent="-424053" algn="l">
              <a:spcBef>
                <a:spcPts val="4800"/>
              </a:spcBef>
              <a:spcAft>
                <a:spcPts val="0"/>
              </a:spcAft>
              <a:buClr>
                <a:schemeClr val="dk1"/>
              </a:buClr>
              <a:buSzPts val="3078"/>
              <a:buChar char="•"/>
              <a:defRPr/>
            </a:lvl2pPr>
            <a:lvl3pPr marL="1371600" lvl="2" indent="-424053" algn="l">
              <a:spcBef>
                <a:spcPts val="4800"/>
              </a:spcBef>
              <a:spcAft>
                <a:spcPts val="0"/>
              </a:spcAft>
              <a:buClr>
                <a:schemeClr val="dk1"/>
              </a:buClr>
              <a:buSzPts val="3078"/>
              <a:buChar char="•"/>
              <a:defRPr/>
            </a:lvl3pPr>
            <a:lvl4pPr marL="1828800" lvl="3" indent="-424053" algn="l">
              <a:spcBef>
                <a:spcPts val="4800"/>
              </a:spcBef>
              <a:spcAft>
                <a:spcPts val="0"/>
              </a:spcAft>
              <a:buClr>
                <a:schemeClr val="dk1"/>
              </a:buClr>
              <a:buSzPts val="3078"/>
              <a:buChar char="•"/>
              <a:defRPr/>
            </a:lvl4pPr>
            <a:lvl5pPr marL="2286000" lvl="4" indent="-424053" algn="l">
              <a:spcBef>
                <a:spcPts val="4800"/>
              </a:spcBef>
              <a:spcAft>
                <a:spcPts val="0"/>
              </a:spcAft>
              <a:buClr>
                <a:schemeClr val="dk1"/>
              </a:buClr>
              <a:buSzPts val="3078"/>
              <a:buChar char="•"/>
              <a:defRPr/>
            </a:lvl5pPr>
            <a:lvl6pPr marL="2743200" lvl="5" indent="-424053" algn="l">
              <a:spcBef>
                <a:spcPts val="4800"/>
              </a:spcBef>
              <a:spcAft>
                <a:spcPts val="0"/>
              </a:spcAft>
              <a:buClr>
                <a:schemeClr val="dk1"/>
              </a:buClr>
              <a:buSzPts val="3078"/>
              <a:buChar char="•"/>
              <a:defRPr/>
            </a:lvl6pPr>
            <a:lvl7pPr marL="3200400" lvl="6" indent="-424053" algn="l">
              <a:spcBef>
                <a:spcPts val="4800"/>
              </a:spcBef>
              <a:spcAft>
                <a:spcPts val="0"/>
              </a:spcAft>
              <a:buClr>
                <a:schemeClr val="dk1"/>
              </a:buClr>
              <a:buSzPts val="3078"/>
              <a:buChar char="•"/>
              <a:defRPr/>
            </a:lvl7pPr>
            <a:lvl8pPr marL="3657600" lvl="7" indent="-424053" algn="l">
              <a:spcBef>
                <a:spcPts val="4800"/>
              </a:spcBef>
              <a:spcAft>
                <a:spcPts val="0"/>
              </a:spcAft>
              <a:buClr>
                <a:schemeClr val="dk1"/>
              </a:buClr>
              <a:buSzPts val="3078"/>
              <a:buChar char="•"/>
              <a:defRPr/>
            </a:lvl8pPr>
            <a:lvl9pPr marL="4114800" lvl="8" indent="-424053" algn="l">
              <a:spcBef>
                <a:spcPts val="4800"/>
              </a:spcBef>
              <a:spcAft>
                <a:spcPts val="0"/>
              </a:spcAft>
              <a:buClr>
                <a:schemeClr val="dk1"/>
              </a:buClr>
              <a:buSzPts val="3078"/>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60"/>
        <p:cNvGrpSpPr/>
        <p:nvPr/>
      </p:nvGrpSpPr>
      <p:grpSpPr>
        <a:xfrm>
          <a:off x="0" y="0"/>
          <a:ext cx="0" cy="0"/>
          <a:chOff x="0" y="0"/>
          <a:chExt cx="0" cy="0"/>
        </a:xfrm>
      </p:grpSpPr>
      <p:sp>
        <p:nvSpPr>
          <p:cNvPr id="161" name="Google Shape;161;p48"/>
          <p:cNvSpPr txBox="1">
            <a:spLocks noGrp="1"/>
          </p:cNvSpPr>
          <p:nvPr>
            <p:ph type="title"/>
          </p:nvPr>
        </p:nvSpPr>
        <p:spPr>
          <a:xfrm rot="5400000">
            <a:off x="6844506" y="2974182"/>
            <a:ext cx="8093075" cy="2925762"/>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62" name="Google Shape;162;p48"/>
          <p:cNvSpPr txBox="1">
            <a:spLocks noGrp="1"/>
          </p:cNvSpPr>
          <p:nvPr>
            <p:ph type="body" idx="1"/>
          </p:nvPr>
        </p:nvSpPr>
        <p:spPr>
          <a:xfrm rot="5400000">
            <a:off x="916782" y="124619"/>
            <a:ext cx="8093075" cy="8624888"/>
          </a:xfrm>
          <a:prstGeom prst="rect">
            <a:avLst/>
          </a:prstGeom>
          <a:noFill/>
          <a:ln>
            <a:noFill/>
          </a:ln>
        </p:spPr>
        <p:txBody>
          <a:bodyPr spcFirstLastPara="1" wrap="square" lIns="50800" tIns="50800" rIns="50800" bIns="50800" anchor="ctr" anchorCtr="0"/>
          <a:lstStyle>
            <a:lvl1pPr marL="457200" lvl="0" indent="-424053" algn="l">
              <a:spcBef>
                <a:spcPts val="4800"/>
              </a:spcBef>
              <a:spcAft>
                <a:spcPts val="0"/>
              </a:spcAft>
              <a:buClr>
                <a:schemeClr val="dk1"/>
              </a:buClr>
              <a:buSzPts val="3078"/>
              <a:buChar char="•"/>
              <a:defRPr/>
            </a:lvl1pPr>
            <a:lvl2pPr marL="914400" lvl="1" indent="-424053" algn="l">
              <a:spcBef>
                <a:spcPts val="4800"/>
              </a:spcBef>
              <a:spcAft>
                <a:spcPts val="0"/>
              </a:spcAft>
              <a:buClr>
                <a:schemeClr val="dk1"/>
              </a:buClr>
              <a:buSzPts val="3078"/>
              <a:buChar char="•"/>
              <a:defRPr/>
            </a:lvl2pPr>
            <a:lvl3pPr marL="1371600" lvl="2" indent="-424053" algn="l">
              <a:spcBef>
                <a:spcPts val="4800"/>
              </a:spcBef>
              <a:spcAft>
                <a:spcPts val="0"/>
              </a:spcAft>
              <a:buClr>
                <a:schemeClr val="dk1"/>
              </a:buClr>
              <a:buSzPts val="3078"/>
              <a:buChar char="•"/>
              <a:defRPr/>
            </a:lvl3pPr>
            <a:lvl4pPr marL="1828800" lvl="3" indent="-424053" algn="l">
              <a:spcBef>
                <a:spcPts val="4800"/>
              </a:spcBef>
              <a:spcAft>
                <a:spcPts val="0"/>
              </a:spcAft>
              <a:buClr>
                <a:schemeClr val="dk1"/>
              </a:buClr>
              <a:buSzPts val="3078"/>
              <a:buChar char="•"/>
              <a:defRPr/>
            </a:lvl4pPr>
            <a:lvl5pPr marL="2286000" lvl="4" indent="-424053" algn="l">
              <a:spcBef>
                <a:spcPts val="4800"/>
              </a:spcBef>
              <a:spcAft>
                <a:spcPts val="0"/>
              </a:spcAft>
              <a:buClr>
                <a:schemeClr val="dk1"/>
              </a:buClr>
              <a:buSzPts val="3078"/>
              <a:buChar char="•"/>
              <a:defRPr/>
            </a:lvl5pPr>
            <a:lvl6pPr marL="2743200" lvl="5" indent="-424053" algn="l">
              <a:spcBef>
                <a:spcPts val="4800"/>
              </a:spcBef>
              <a:spcAft>
                <a:spcPts val="0"/>
              </a:spcAft>
              <a:buClr>
                <a:schemeClr val="dk1"/>
              </a:buClr>
              <a:buSzPts val="3078"/>
              <a:buChar char="•"/>
              <a:defRPr/>
            </a:lvl6pPr>
            <a:lvl7pPr marL="3200400" lvl="6" indent="-424053" algn="l">
              <a:spcBef>
                <a:spcPts val="4800"/>
              </a:spcBef>
              <a:spcAft>
                <a:spcPts val="0"/>
              </a:spcAft>
              <a:buClr>
                <a:schemeClr val="dk1"/>
              </a:buClr>
              <a:buSzPts val="3078"/>
              <a:buChar char="•"/>
              <a:defRPr/>
            </a:lvl7pPr>
            <a:lvl8pPr marL="3657600" lvl="7" indent="-424053" algn="l">
              <a:spcBef>
                <a:spcPts val="4800"/>
              </a:spcBef>
              <a:spcAft>
                <a:spcPts val="0"/>
              </a:spcAft>
              <a:buClr>
                <a:schemeClr val="dk1"/>
              </a:buClr>
              <a:buSzPts val="3078"/>
              <a:buChar char="•"/>
              <a:defRPr/>
            </a:lvl8pPr>
            <a:lvl9pPr marL="4114800" lvl="8" indent="-424053" algn="l">
              <a:spcBef>
                <a:spcPts val="4800"/>
              </a:spcBef>
              <a:spcAft>
                <a:spcPts val="0"/>
              </a:spcAft>
              <a:buClr>
                <a:schemeClr val="dk1"/>
              </a:buClr>
              <a:buSzPts val="3078"/>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0"/>
        <p:cNvGrpSpPr/>
        <p:nvPr/>
      </p:nvGrpSpPr>
      <p:grpSpPr>
        <a:xfrm>
          <a:off x="0" y="0"/>
          <a:ext cx="0" cy="0"/>
          <a:chOff x="0" y="0"/>
          <a:chExt cx="0" cy="0"/>
        </a:xfrm>
      </p:grpSpPr>
      <p:sp>
        <p:nvSpPr>
          <p:cNvPr id="131" name="Google Shape;131;p39"/>
          <p:cNvSpPr txBox="1">
            <a:spLocks noGrp="1"/>
          </p:cNvSpPr>
          <p:nvPr>
            <p:ph type="title"/>
          </p:nvPr>
        </p:nvSpPr>
        <p:spPr>
          <a:xfrm>
            <a:off x="650875" y="390525"/>
            <a:ext cx="11703050" cy="16256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32" name="Google Shape;132;p39"/>
          <p:cNvSpPr txBox="1">
            <a:spLocks noGrp="1"/>
          </p:cNvSpPr>
          <p:nvPr>
            <p:ph type="body" idx="1"/>
          </p:nvPr>
        </p:nvSpPr>
        <p:spPr>
          <a:xfrm>
            <a:off x="1270000" y="1270000"/>
            <a:ext cx="10464800" cy="7213600"/>
          </a:xfrm>
          <a:prstGeom prst="rect">
            <a:avLst/>
          </a:prstGeom>
          <a:noFill/>
          <a:ln>
            <a:noFill/>
          </a:ln>
        </p:spPr>
        <p:txBody>
          <a:bodyPr spcFirstLastPara="1" wrap="square" lIns="50800" tIns="50800" rIns="50800" bIns="50800" anchor="ctr" anchorCtr="0"/>
          <a:lstStyle>
            <a:lvl1pPr marL="457200" lvl="0" indent="-424053" algn="l">
              <a:spcBef>
                <a:spcPts val="4800"/>
              </a:spcBef>
              <a:spcAft>
                <a:spcPts val="0"/>
              </a:spcAft>
              <a:buClr>
                <a:schemeClr val="dk1"/>
              </a:buClr>
              <a:buSzPts val="3078"/>
              <a:buChar char="•"/>
              <a:defRPr/>
            </a:lvl1pPr>
            <a:lvl2pPr marL="914400" lvl="1" indent="-424053" algn="l">
              <a:spcBef>
                <a:spcPts val="4800"/>
              </a:spcBef>
              <a:spcAft>
                <a:spcPts val="0"/>
              </a:spcAft>
              <a:buClr>
                <a:schemeClr val="dk1"/>
              </a:buClr>
              <a:buSzPts val="3078"/>
              <a:buChar char="•"/>
              <a:defRPr/>
            </a:lvl2pPr>
            <a:lvl3pPr marL="1371600" lvl="2" indent="-424053" algn="l">
              <a:spcBef>
                <a:spcPts val="4800"/>
              </a:spcBef>
              <a:spcAft>
                <a:spcPts val="0"/>
              </a:spcAft>
              <a:buClr>
                <a:schemeClr val="dk1"/>
              </a:buClr>
              <a:buSzPts val="3078"/>
              <a:buChar char="•"/>
              <a:defRPr/>
            </a:lvl3pPr>
            <a:lvl4pPr marL="1828800" lvl="3" indent="-424053" algn="l">
              <a:spcBef>
                <a:spcPts val="4800"/>
              </a:spcBef>
              <a:spcAft>
                <a:spcPts val="0"/>
              </a:spcAft>
              <a:buClr>
                <a:schemeClr val="dk1"/>
              </a:buClr>
              <a:buSzPts val="3078"/>
              <a:buChar char="•"/>
              <a:defRPr/>
            </a:lvl4pPr>
            <a:lvl5pPr marL="2286000" lvl="4" indent="-424053" algn="l">
              <a:spcBef>
                <a:spcPts val="4800"/>
              </a:spcBef>
              <a:spcAft>
                <a:spcPts val="0"/>
              </a:spcAft>
              <a:buClr>
                <a:schemeClr val="dk1"/>
              </a:buClr>
              <a:buSzPts val="3078"/>
              <a:buChar char="•"/>
              <a:defRPr/>
            </a:lvl5pPr>
            <a:lvl6pPr marL="2743200" lvl="5" indent="-424053" algn="l">
              <a:spcBef>
                <a:spcPts val="4800"/>
              </a:spcBef>
              <a:spcAft>
                <a:spcPts val="0"/>
              </a:spcAft>
              <a:buClr>
                <a:schemeClr val="dk1"/>
              </a:buClr>
              <a:buSzPts val="3078"/>
              <a:buChar char="•"/>
              <a:defRPr/>
            </a:lvl6pPr>
            <a:lvl7pPr marL="3200400" lvl="6" indent="-424053" algn="l">
              <a:spcBef>
                <a:spcPts val="4800"/>
              </a:spcBef>
              <a:spcAft>
                <a:spcPts val="0"/>
              </a:spcAft>
              <a:buClr>
                <a:schemeClr val="dk1"/>
              </a:buClr>
              <a:buSzPts val="3078"/>
              <a:buChar char="•"/>
              <a:defRPr/>
            </a:lvl7pPr>
            <a:lvl8pPr marL="3657600" lvl="7" indent="-424053" algn="l">
              <a:spcBef>
                <a:spcPts val="4800"/>
              </a:spcBef>
              <a:spcAft>
                <a:spcPts val="0"/>
              </a:spcAft>
              <a:buClr>
                <a:schemeClr val="dk1"/>
              </a:buClr>
              <a:buSzPts val="3078"/>
              <a:buChar char="•"/>
              <a:defRPr/>
            </a:lvl8pPr>
            <a:lvl9pPr marL="4114800" lvl="8" indent="-424053" algn="l">
              <a:spcBef>
                <a:spcPts val="4800"/>
              </a:spcBef>
              <a:spcAft>
                <a:spcPts val="0"/>
              </a:spcAft>
              <a:buClr>
                <a:schemeClr val="dk1"/>
              </a:buClr>
              <a:buSzPts val="3078"/>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p40"/>
          <p:cNvSpPr txBox="1">
            <a:spLocks noGrp="1"/>
          </p:cNvSpPr>
          <p:nvPr>
            <p:ph type="title"/>
          </p:nvPr>
        </p:nvSpPr>
        <p:spPr>
          <a:xfrm>
            <a:off x="1027113" y="6267450"/>
            <a:ext cx="11053762" cy="193675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4000" b="1"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35" name="Google Shape;135;p40"/>
          <p:cNvSpPr txBox="1">
            <a:spLocks noGrp="1"/>
          </p:cNvSpPr>
          <p:nvPr>
            <p:ph type="body" idx="1"/>
          </p:nvPr>
        </p:nvSpPr>
        <p:spPr>
          <a:xfrm>
            <a:off x="1027113" y="4133850"/>
            <a:ext cx="11053762" cy="2133600"/>
          </a:xfrm>
          <a:prstGeom prst="rect">
            <a:avLst/>
          </a:prstGeom>
          <a:noFill/>
          <a:ln>
            <a:noFill/>
          </a:ln>
        </p:spPr>
        <p:txBody>
          <a:bodyPr spcFirstLastPara="1" wrap="square" lIns="50800" tIns="50800" rIns="50800" bIns="50800" anchor="b" anchorCtr="0"/>
          <a:lstStyle>
            <a:lvl1pPr marL="457200" lvl="0" indent="-228600" algn="l">
              <a:spcBef>
                <a:spcPts val="4800"/>
              </a:spcBef>
              <a:spcAft>
                <a:spcPts val="0"/>
              </a:spcAft>
              <a:buClr>
                <a:schemeClr val="dk1"/>
              </a:buClr>
              <a:buSzPts val="3420"/>
              <a:buNone/>
              <a:defRPr sz="2000"/>
            </a:lvl1pPr>
            <a:lvl2pPr marL="914400" lvl="1" indent="-228600" algn="l">
              <a:spcBef>
                <a:spcPts val="4800"/>
              </a:spcBef>
              <a:spcAft>
                <a:spcPts val="0"/>
              </a:spcAft>
              <a:buClr>
                <a:schemeClr val="dk1"/>
              </a:buClr>
              <a:buSzPts val="3078"/>
              <a:buNone/>
              <a:defRPr sz="1800"/>
            </a:lvl2pPr>
            <a:lvl3pPr marL="1371600" lvl="2" indent="-228600" algn="l">
              <a:spcBef>
                <a:spcPts val="4800"/>
              </a:spcBef>
              <a:spcAft>
                <a:spcPts val="0"/>
              </a:spcAft>
              <a:buClr>
                <a:schemeClr val="dk1"/>
              </a:buClr>
              <a:buSzPts val="2736"/>
              <a:buNone/>
              <a:defRPr sz="1600"/>
            </a:lvl3pPr>
            <a:lvl4pPr marL="1828800" lvl="3" indent="-228600" algn="l">
              <a:spcBef>
                <a:spcPts val="4800"/>
              </a:spcBef>
              <a:spcAft>
                <a:spcPts val="0"/>
              </a:spcAft>
              <a:buClr>
                <a:schemeClr val="dk1"/>
              </a:buClr>
              <a:buSzPts val="2394"/>
              <a:buNone/>
              <a:defRPr sz="1400"/>
            </a:lvl4pPr>
            <a:lvl5pPr marL="2286000" lvl="4" indent="-228600" algn="l">
              <a:spcBef>
                <a:spcPts val="4800"/>
              </a:spcBef>
              <a:spcAft>
                <a:spcPts val="0"/>
              </a:spcAft>
              <a:buClr>
                <a:schemeClr val="dk1"/>
              </a:buClr>
              <a:buSzPts val="2394"/>
              <a:buNone/>
              <a:defRPr sz="1400"/>
            </a:lvl5pPr>
            <a:lvl6pPr marL="2743200" lvl="5" indent="-228600" algn="l">
              <a:spcBef>
                <a:spcPts val="4800"/>
              </a:spcBef>
              <a:spcAft>
                <a:spcPts val="0"/>
              </a:spcAft>
              <a:buClr>
                <a:schemeClr val="dk1"/>
              </a:buClr>
              <a:buSzPts val="2394"/>
              <a:buNone/>
              <a:defRPr sz="1400"/>
            </a:lvl6pPr>
            <a:lvl7pPr marL="3200400" lvl="6" indent="-228600" algn="l">
              <a:spcBef>
                <a:spcPts val="4800"/>
              </a:spcBef>
              <a:spcAft>
                <a:spcPts val="0"/>
              </a:spcAft>
              <a:buClr>
                <a:schemeClr val="dk1"/>
              </a:buClr>
              <a:buSzPts val="2394"/>
              <a:buNone/>
              <a:defRPr sz="1400"/>
            </a:lvl7pPr>
            <a:lvl8pPr marL="3657600" lvl="7" indent="-228600" algn="l">
              <a:spcBef>
                <a:spcPts val="4800"/>
              </a:spcBef>
              <a:spcAft>
                <a:spcPts val="0"/>
              </a:spcAft>
              <a:buClr>
                <a:schemeClr val="dk1"/>
              </a:buClr>
              <a:buSzPts val="2394"/>
              <a:buNone/>
              <a:defRPr sz="1400"/>
            </a:lvl8pPr>
            <a:lvl9pPr marL="4114800" lvl="8" indent="-228600" algn="l">
              <a:spcBef>
                <a:spcPts val="4800"/>
              </a:spcBef>
              <a:spcAft>
                <a:spcPts val="0"/>
              </a:spcAft>
              <a:buClr>
                <a:schemeClr val="dk1"/>
              </a:buClr>
              <a:buSzPts val="2394"/>
              <a:buNone/>
              <a:defRPr sz="1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36"/>
        <p:cNvGrpSpPr/>
        <p:nvPr/>
      </p:nvGrpSpPr>
      <p:grpSpPr>
        <a:xfrm>
          <a:off x="0" y="0"/>
          <a:ext cx="0" cy="0"/>
          <a:chOff x="0" y="0"/>
          <a:chExt cx="0" cy="0"/>
        </a:xfrm>
      </p:grpSpPr>
      <p:sp>
        <p:nvSpPr>
          <p:cNvPr id="137" name="Google Shape;137;p41"/>
          <p:cNvSpPr txBox="1">
            <a:spLocks noGrp="1"/>
          </p:cNvSpPr>
          <p:nvPr>
            <p:ph type="title"/>
          </p:nvPr>
        </p:nvSpPr>
        <p:spPr>
          <a:xfrm>
            <a:off x="650875" y="390525"/>
            <a:ext cx="11703050" cy="16256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38" name="Google Shape;138;p41"/>
          <p:cNvSpPr txBox="1">
            <a:spLocks noGrp="1"/>
          </p:cNvSpPr>
          <p:nvPr>
            <p:ph type="body" idx="1"/>
          </p:nvPr>
        </p:nvSpPr>
        <p:spPr>
          <a:xfrm>
            <a:off x="1270000" y="1270000"/>
            <a:ext cx="5156200" cy="7213600"/>
          </a:xfrm>
          <a:prstGeom prst="rect">
            <a:avLst/>
          </a:prstGeom>
          <a:noFill/>
          <a:ln>
            <a:noFill/>
          </a:ln>
        </p:spPr>
        <p:txBody>
          <a:bodyPr spcFirstLastPara="1" wrap="square" lIns="50800" tIns="50800" rIns="50800" bIns="50800" anchor="ctr" anchorCtr="0"/>
          <a:lstStyle>
            <a:lvl1pPr marL="457200" lvl="0" indent="-532638" algn="l">
              <a:spcBef>
                <a:spcPts val="4800"/>
              </a:spcBef>
              <a:spcAft>
                <a:spcPts val="0"/>
              </a:spcAft>
              <a:buClr>
                <a:schemeClr val="dk1"/>
              </a:buClr>
              <a:buSzPts val="4788"/>
              <a:buChar char="•"/>
              <a:defRPr sz="2800"/>
            </a:lvl1pPr>
            <a:lvl2pPr marL="914400" lvl="1" indent="-489204" algn="l">
              <a:spcBef>
                <a:spcPts val="4800"/>
              </a:spcBef>
              <a:spcAft>
                <a:spcPts val="0"/>
              </a:spcAft>
              <a:buClr>
                <a:schemeClr val="dk1"/>
              </a:buClr>
              <a:buSzPts val="4104"/>
              <a:buChar char="•"/>
              <a:defRPr sz="2400"/>
            </a:lvl2pPr>
            <a:lvl3pPr marL="1371600" lvl="2" indent="-445769" algn="l">
              <a:spcBef>
                <a:spcPts val="4800"/>
              </a:spcBef>
              <a:spcAft>
                <a:spcPts val="0"/>
              </a:spcAft>
              <a:buClr>
                <a:schemeClr val="dk1"/>
              </a:buClr>
              <a:buSzPts val="3420"/>
              <a:buChar char="•"/>
              <a:defRPr sz="2000"/>
            </a:lvl3pPr>
            <a:lvl4pPr marL="1828800" lvl="3" indent="-424053" algn="l">
              <a:spcBef>
                <a:spcPts val="4800"/>
              </a:spcBef>
              <a:spcAft>
                <a:spcPts val="0"/>
              </a:spcAft>
              <a:buClr>
                <a:schemeClr val="dk1"/>
              </a:buClr>
              <a:buSzPts val="3078"/>
              <a:buChar char="•"/>
              <a:defRPr sz="1800"/>
            </a:lvl4pPr>
            <a:lvl5pPr marL="2286000" lvl="4" indent="-424053" algn="l">
              <a:spcBef>
                <a:spcPts val="4800"/>
              </a:spcBef>
              <a:spcAft>
                <a:spcPts val="0"/>
              </a:spcAft>
              <a:buClr>
                <a:schemeClr val="dk1"/>
              </a:buClr>
              <a:buSzPts val="3078"/>
              <a:buChar char="•"/>
              <a:defRPr sz="1800"/>
            </a:lvl5pPr>
            <a:lvl6pPr marL="2743200" lvl="5" indent="-424053" algn="l">
              <a:spcBef>
                <a:spcPts val="4800"/>
              </a:spcBef>
              <a:spcAft>
                <a:spcPts val="0"/>
              </a:spcAft>
              <a:buClr>
                <a:schemeClr val="dk1"/>
              </a:buClr>
              <a:buSzPts val="3078"/>
              <a:buChar char="•"/>
              <a:defRPr sz="1800"/>
            </a:lvl6pPr>
            <a:lvl7pPr marL="3200400" lvl="6" indent="-424053" algn="l">
              <a:spcBef>
                <a:spcPts val="4800"/>
              </a:spcBef>
              <a:spcAft>
                <a:spcPts val="0"/>
              </a:spcAft>
              <a:buClr>
                <a:schemeClr val="dk1"/>
              </a:buClr>
              <a:buSzPts val="3078"/>
              <a:buChar char="•"/>
              <a:defRPr sz="1800"/>
            </a:lvl7pPr>
            <a:lvl8pPr marL="3657600" lvl="7" indent="-424053" algn="l">
              <a:spcBef>
                <a:spcPts val="4800"/>
              </a:spcBef>
              <a:spcAft>
                <a:spcPts val="0"/>
              </a:spcAft>
              <a:buClr>
                <a:schemeClr val="dk1"/>
              </a:buClr>
              <a:buSzPts val="3078"/>
              <a:buChar char="•"/>
              <a:defRPr sz="1800"/>
            </a:lvl8pPr>
            <a:lvl9pPr marL="4114800" lvl="8" indent="-424053" algn="l">
              <a:spcBef>
                <a:spcPts val="4800"/>
              </a:spcBef>
              <a:spcAft>
                <a:spcPts val="0"/>
              </a:spcAft>
              <a:buClr>
                <a:schemeClr val="dk1"/>
              </a:buClr>
              <a:buSzPts val="3078"/>
              <a:buChar char="•"/>
              <a:defRPr sz="1800"/>
            </a:lvl9pPr>
          </a:lstStyle>
          <a:p>
            <a:endParaRPr/>
          </a:p>
        </p:txBody>
      </p:sp>
      <p:sp>
        <p:nvSpPr>
          <p:cNvPr id="139" name="Google Shape;139;p41"/>
          <p:cNvSpPr txBox="1">
            <a:spLocks noGrp="1"/>
          </p:cNvSpPr>
          <p:nvPr>
            <p:ph type="body" idx="2"/>
          </p:nvPr>
        </p:nvSpPr>
        <p:spPr>
          <a:xfrm>
            <a:off x="6578600" y="1270000"/>
            <a:ext cx="5156200" cy="7213600"/>
          </a:xfrm>
          <a:prstGeom prst="rect">
            <a:avLst/>
          </a:prstGeom>
          <a:noFill/>
          <a:ln>
            <a:noFill/>
          </a:ln>
        </p:spPr>
        <p:txBody>
          <a:bodyPr spcFirstLastPara="1" wrap="square" lIns="50800" tIns="50800" rIns="50800" bIns="50800" anchor="ctr" anchorCtr="0"/>
          <a:lstStyle>
            <a:lvl1pPr marL="457200" lvl="0" indent="-532638" algn="l">
              <a:spcBef>
                <a:spcPts val="4800"/>
              </a:spcBef>
              <a:spcAft>
                <a:spcPts val="0"/>
              </a:spcAft>
              <a:buClr>
                <a:schemeClr val="dk1"/>
              </a:buClr>
              <a:buSzPts val="4788"/>
              <a:buChar char="•"/>
              <a:defRPr sz="2800"/>
            </a:lvl1pPr>
            <a:lvl2pPr marL="914400" lvl="1" indent="-489204" algn="l">
              <a:spcBef>
                <a:spcPts val="4800"/>
              </a:spcBef>
              <a:spcAft>
                <a:spcPts val="0"/>
              </a:spcAft>
              <a:buClr>
                <a:schemeClr val="dk1"/>
              </a:buClr>
              <a:buSzPts val="4104"/>
              <a:buChar char="•"/>
              <a:defRPr sz="2400"/>
            </a:lvl2pPr>
            <a:lvl3pPr marL="1371600" lvl="2" indent="-445769" algn="l">
              <a:spcBef>
                <a:spcPts val="4800"/>
              </a:spcBef>
              <a:spcAft>
                <a:spcPts val="0"/>
              </a:spcAft>
              <a:buClr>
                <a:schemeClr val="dk1"/>
              </a:buClr>
              <a:buSzPts val="3420"/>
              <a:buChar char="•"/>
              <a:defRPr sz="2000"/>
            </a:lvl3pPr>
            <a:lvl4pPr marL="1828800" lvl="3" indent="-424053" algn="l">
              <a:spcBef>
                <a:spcPts val="4800"/>
              </a:spcBef>
              <a:spcAft>
                <a:spcPts val="0"/>
              </a:spcAft>
              <a:buClr>
                <a:schemeClr val="dk1"/>
              </a:buClr>
              <a:buSzPts val="3078"/>
              <a:buChar char="•"/>
              <a:defRPr sz="1800"/>
            </a:lvl4pPr>
            <a:lvl5pPr marL="2286000" lvl="4" indent="-424053" algn="l">
              <a:spcBef>
                <a:spcPts val="4800"/>
              </a:spcBef>
              <a:spcAft>
                <a:spcPts val="0"/>
              </a:spcAft>
              <a:buClr>
                <a:schemeClr val="dk1"/>
              </a:buClr>
              <a:buSzPts val="3078"/>
              <a:buChar char="•"/>
              <a:defRPr sz="1800"/>
            </a:lvl5pPr>
            <a:lvl6pPr marL="2743200" lvl="5" indent="-424053" algn="l">
              <a:spcBef>
                <a:spcPts val="4800"/>
              </a:spcBef>
              <a:spcAft>
                <a:spcPts val="0"/>
              </a:spcAft>
              <a:buClr>
                <a:schemeClr val="dk1"/>
              </a:buClr>
              <a:buSzPts val="3078"/>
              <a:buChar char="•"/>
              <a:defRPr sz="1800"/>
            </a:lvl6pPr>
            <a:lvl7pPr marL="3200400" lvl="6" indent="-424053" algn="l">
              <a:spcBef>
                <a:spcPts val="4800"/>
              </a:spcBef>
              <a:spcAft>
                <a:spcPts val="0"/>
              </a:spcAft>
              <a:buClr>
                <a:schemeClr val="dk1"/>
              </a:buClr>
              <a:buSzPts val="3078"/>
              <a:buChar char="•"/>
              <a:defRPr sz="1800"/>
            </a:lvl7pPr>
            <a:lvl8pPr marL="3657600" lvl="7" indent="-424053" algn="l">
              <a:spcBef>
                <a:spcPts val="4800"/>
              </a:spcBef>
              <a:spcAft>
                <a:spcPts val="0"/>
              </a:spcAft>
              <a:buClr>
                <a:schemeClr val="dk1"/>
              </a:buClr>
              <a:buSzPts val="3078"/>
              <a:buChar char="•"/>
              <a:defRPr sz="1800"/>
            </a:lvl8pPr>
            <a:lvl9pPr marL="4114800" lvl="8" indent="-424053" algn="l">
              <a:spcBef>
                <a:spcPts val="4800"/>
              </a:spcBef>
              <a:spcAft>
                <a:spcPts val="0"/>
              </a:spcAft>
              <a:buClr>
                <a:schemeClr val="dk1"/>
              </a:buClr>
              <a:buSzPts val="3078"/>
              <a:buChar char="•"/>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40"/>
        <p:cNvGrpSpPr/>
        <p:nvPr/>
      </p:nvGrpSpPr>
      <p:grpSpPr>
        <a:xfrm>
          <a:off x="0" y="0"/>
          <a:ext cx="0" cy="0"/>
          <a:chOff x="0" y="0"/>
          <a:chExt cx="0" cy="0"/>
        </a:xfrm>
      </p:grpSpPr>
      <p:sp>
        <p:nvSpPr>
          <p:cNvPr id="141" name="Google Shape;141;p42"/>
          <p:cNvSpPr txBox="1">
            <a:spLocks noGrp="1"/>
          </p:cNvSpPr>
          <p:nvPr>
            <p:ph type="title"/>
          </p:nvPr>
        </p:nvSpPr>
        <p:spPr>
          <a:xfrm>
            <a:off x="650875" y="390525"/>
            <a:ext cx="11703050" cy="16256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42" name="Google Shape;142;p42"/>
          <p:cNvSpPr txBox="1">
            <a:spLocks noGrp="1"/>
          </p:cNvSpPr>
          <p:nvPr>
            <p:ph type="body" idx="1"/>
          </p:nvPr>
        </p:nvSpPr>
        <p:spPr>
          <a:xfrm>
            <a:off x="650875" y="2182813"/>
            <a:ext cx="5745163" cy="909637"/>
          </a:xfrm>
          <a:prstGeom prst="rect">
            <a:avLst/>
          </a:prstGeom>
          <a:noFill/>
          <a:ln>
            <a:noFill/>
          </a:ln>
        </p:spPr>
        <p:txBody>
          <a:bodyPr spcFirstLastPara="1" wrap="square" lIns="50800" tIns="50800" rIns="50800" bIns="50800" anchor="b" anchorCtr="0"/>
          <a:lstStyle>
            <a:lvl1pPr marL="457200" lvl="0" indent="-228600" algn="l">
              <a:spcBef>
                <a:spcPts val="4800"/>
              </a:spcBef>
              <a:spcAft>
                <a:spcPts val="0"/>
              </a:spcAft>
              <a:buClr>
                <a:schemeClr val="dk1"/>
              </a:buClr>
              <a:buSzPts val="4104"/>
              <a:buNone/>
              <a:defRPr sz="2400" b="1"/>
            </a:lvl1pPr>
            <a:lvl2pPr marL="914400" lvl="1" indent="-228600" algn="l">
              <a:spcBef>
                <a:spcPts val="4800"/>
              </a:spcBef>
              <a:spcAft>
                <a:spcPts val="0"/>
              </a:spcAft>
              <a:buClr>
                <a:schemeClr val="dk1"/>
              </a:buClr>
              <a:buSzPts val="3420"/>
              <a:buNone/>
              <a:defRPr sz="2000" b="1"/>
            </a:lvl2pPr>
            <a:lvl3pPr marL="1371600" lvl="2" indent="-228600" algn="l">
              <a:spcBef>
                <a:spcPts val="4800"/>
              </a:spcBef>
              <a:spcAft>
                <a:spcPts val="0"/>
              </a:spcAft>
              <a:buClr>
                <a:schemeClr val="dk1"/>
              </a:buClr>
              <a:buSzPts val="3078"/>
              <a:buNone/>
              <a:defRPr sz="1800" b="1"/>
            </a:lvl3pPr>
            <a:lvl4pPr marL="1828800" lvl="3" indent="-228600" algn="l">
              <a:spcBef>
                <a:spcPts val="4800"/>
              </a:spcBef>
              <a:spcAft>
                <a:spcPts val="0"/>
              </a:spcAft>
              <a:buClr>
                <a:schemeClr val="dk1"/>
              </a:buClr>
              <a:buSzPts val="2736"/>
              <a:buNone/>
              <a:defRPr sz="1600" b="1"/>
            </a:lvl4pPr>
            <a:lvl5pPr marL="2286000" lvl="4" indent="-228600" algn="l">
              <a:spcBef>
                <a:spcPts val="4800"/>
              </a:spcBef>
              <a:spcAft>
                <a:spcPts val="0"/>
              </a:spcAft>
              <a:buClr>
                <a:schemeClr val="dk1"/>
              </a:buClr>
              <a:buSzPts val="2736"/>
              <a:buNone/>
              <a:defRPr sz="1600" b="1"/>
            </a:lvl5pPr>
            <a:lvl6pPr marL="2743200" lvl="5" indent="-228600" algn="l">
              <a:spcBef>
                <a:spcPts val="4800"/>
              </a:spcBef>
              <a:spcAft>
                <a:spcPts val="0"/>
              </a:spcAft>
              <a:buClr>
                <a:schemeClr val="dk1"/>
              </a:buClr>
              <a:buSzPts val="2736"/>
              <a:buNone/>
              <a:defRPr sz="1600" b="1"/>
            </a:lvl6pPr>
            <a:lvl7pPr marL="3200400" lvl="6" indent="-228600" algn="l">
              <a:spcBef>
                <a:spcPts val="4800"/>
              </a:spcBef>
              <a:spcAft>
                <a:spcPts val="0"/>
              </a:spcAft>
              <a:buClr>
                <a:schemeClr val="dk1"/>
              </a:buClr>
              <a:buSzPts val="2736"/>
              <a:buNone/>
              <a:defRPr sz="1600" b="1"/>
            </a:lvl7pPr>
            <a:lvl8pPr marL="3657600" lvl="7" indent="-228600" algn="l">
              <a:spcBef>
                <a:spcPts val="4800"/>
              </a:spcBef>
              <a:spcAft>
                <a:spcPts val="0"/>
              </a:spcAft>
              <a:buClr>
                <a:schemeClr val="dk1"/>
              </a:buClr>
              <a:buSzPts val="2736"/>
              <a:buNone/>
              <a:defRPr sz="1600" b="1"/>
            </a:lvl8pPr>
            <a:lvl9pPr marL="4114800" lvl="8" indent="-228600" algn="l">
              <a:spcBef>
                <a:spcPts val="4800"/>
              </a:spcBef>
              <a:spcAft>
                <a:spcPts val="0"/>
              </a:spcAft>
              <a:buClr>
                <a:schemeClr val="dk1"/>
              </a:buClr>
              <a:buSzPts val="2736"/>
              <a:buNone/>
              <a:defRPr sz="1600" b="1"/>
            </a:lvl9pPr>
          </a:lstStyle>
          <a:p>
            <a:endParaRPr/>
          </a:p>
        </p:txBody>
      </p:sp>
      <p:sp>
        <p:nvSpPr>
          <p:cNvPr id="143" name="Google Shape;143;p42"/>
          <p:cNvSpPr txBox="1">
            <a:spLocks noGrp="1"/>
          </p:cNvSpPr>
          <p:nvPr>
            <p:ph type="body" idx="2"/>
          </p:nvPr>
        </p:nvSpPr>
        <p:spPr>
          <a:xfrm>
            <a:off x="650875" y="3092450"/>
            <a:ext cx="5745163" cy="5619750"/>
          </a:xfrm>
          <a:prstGeom prst="rect">
            <a:avLst/>
          </a:prstGeom>
          <a:noFill/>
          <a:ln>
            <a:noFill/>
          </a:ln>
        </p:spPr>
        <p:txBody>
          <a:bodyPr spcFirstLastPara="1" wrap="square" lIns="50800" tIns="50800" rIns="50800" bIns="50800" anchor="ctr" anchorCtr="0"/>
          <a:lstStyle>
            <a:lvl1pPr marL="457200" lvl="0" indent="-489204" algn="l">
              <a:spcBef>
                <a:spcPts val="4800"/>
              </a:spcBef>
              <a:spcAft>
                <a:spcPts val="0"/>
              </a:spcAft>
              <a:buClr>
                <a:schemeClr val="dk1"/>
              </a:buClr>
              <a:buSzPts val="4104"/>
              <a:buChar char="•"/>
              <a:defRPr sz="2400"/>
            </a:lvl1pPr>
            <a:lvl2pPr marL="914400" lvl="1" indent="-445769" algn="l">
              <a:spcBef>
                <a:spcPts val="4800"/>
              </a:spcBef>
              <a:spcAft>
                <a:spcPts val="0"/>
              </a:spcAft>
              <a:buClr>
                <a:schemeClr val="dk1"/>
              </a:buClr>
              <a:buSzPts val="3420"/>
              <a:buChar char="•"/>
              <a:defRPr sz="2000"/>
            </a:lvl2pPr>
            <a:lvl3pPr marL="1371600" lvl="2" indent="-424053" algn="l">
              <a:spcBef>
                <a:spcPts val="4800"/>
              </a:spcBef>
              <a:spcAft>
                <a:spcPts val="0"/>
              </a:spcAft>
              <a:buClr>
                <a:schemeClr val="dk1"/>
              </a:buClr>
              <a:buSzPts val="3078"/>
              <a:buChar char="•"/>
              <a:defRPr sz="1800"/>
            </a:lvl3pPr>
            <a:lvl4pPr marL="1828800" lvl="3" indent="-402336" algn="l">
              <a:spcBef>
                <a:spcPts val="4800"/>
              </a:spcBef>
              <a:spcAft>
                <a:spcPts val="0"/>
              </a:spcAft>
              <a:buClr>
                <a:schemeClr val="dk1"/>
              </a:buClr>
              <a:buSzPts val="2736"/>
              <a:buChar char="•"/>
              <a:defRPr sz="1600"/>
            </a:lvl4pPr>
            <a:lvl5pPr marL="2286000" lvl="4" indent="-402335" algn="l">
              <a:spcBef>
                <a:spcPts val="4800"/>
              </a:spcBef>
              <a:spcAft>
                <a:spcPts val="0"/>
              </a:spcAft>
              <a:buClr>
                <a:schemeClr val="dk1"/>
              </a:buClr>
              <a:buSzPts val="2736"/>
              <a:buChar char="•"/>
              <a:defRPr sz="1600"/>
            </a:lvl5pPr>
            <a:lvl6pPr marL="2743200" lvl="5" indent="-402335" algn="l">
              <a:spcBef>
                <a:spcPts val="4800"/>
              </a:spcBef>
              <a:spcAft>
                <a:spcPts val="0"/>
              </a:spcAft>
              <a:buClr>
                <a:schemeClr val="dk1"/>
              </a:buClr>
              <a:buSzPts val="2736"/>
              <a:buChar char="•"/>
              <a:defRPr sz="1600"/>
            </a:lvl6pPr>
            <a:lvl7pPr marL="3200400" lvl="6" indent="-402335" algn="l">
              <a:spcBef>
                <a:spcPts val="4800"/>
              </a:spcBef>
              <a:spcAft>
                <a:spcPts val="0"/>
              </a:spcAft>
              <a:buClr>
                <a:schemeClr val="dk1"/>
              </a:buClr>
              <a:buSzPts val="2736"/>
              <a:buChar char="•"/>
              <a:defRPr sz="1600"/>
            </a:lvl7pPr>
            <a:lvl8pPr marL="3657600" lvl="7" indent="-402335" algn="l">
              <a:spcBef>
                <a:spcPts val="4800"/>
              </a:spcBef>
              <a:spcAft>
                <a:spcPts val="0"/>
              </a:spcAft>
              <a:buClr>
                <a:schemeClr val="dk1"/>
              </a:buClr>
              <a:buSzPts val="2736"/>
              <a:buChar char="•"/>
              <a:defRPr sz="1600"/>
            </a:lvl8pPr>
            <a:lvl9pPr marL="4114800" lvl="8" indent="-402335" algn="l">
              <a:spcBef>
                <a:spcPts val="4800"/>
              </a:spcBef>
              <a:spcAft>
                <a:spcPts val="0"/>
              </a:spcAft>
              <a:buClr>
                <a:schemeClr val="dk1"/>
              </a:buClr>
              <a:buSzPts val="2736"/>
              <a:buChar char="•"/>
              <a:defRPr sz="1600"/>
            </a:lvl9pPr>
          </a:lstStyle>
          <a:p>
            <a:endParaRPr/>
          </a:p>
        </p:txBody>
      </p:sp>
      <p:sp>
        <p:nvSpPr>
          <p:cNvPr id="144" name="Google Shape;144;p42"/>
          <p:cNvSpPr txBox="1">
            <a:spLocks noGrp="1"/>
          </p:cNvSpPr>
          <p:nvPr>
            <p:ph type="body" idx="3"/>
          </p:nvPr>
        </p:nvSpPr>
        <p:spPr>
          <a:xfrm>
            <a:off x="6605588" y="2182813"/>
            <a:ext cx="5748337" cy="909637"/>
          </a:xfrm>
          <a:prstGeom prst="rect">
            <a:avLst/>
          </a:prstGeom>
          <a:noFill/>
          <a:ln>
            <a:noFill/>
          </a:ln>
        </p:spPr>
        <p:txBody>
          <a:bodyPr spcFirstLastPara="1" wrap="square" lIns="50800" tIns="50800" rIns="50800" bIns="50800" anchor="b" anchorCtr="0"/>
          <a:lstStyle>
            <a:lvl1pPr marL="457200" lvl="0" indent="-228600" algn="l">
              <a:spcBef>
                <a:spcPts val="4800"/>
              </a:spcBef>
              <a:spcAft>
                <a:spcPts val="0"/>
              </a:spcAft>
              <a:buClr>
                <a:schemeClr val="dk1"/>
              </a:buClr>
              <a:buSzPts val="4104"/>
              <a:buNone/>
              <a:defRPr sz="2400" b="1"/>
            </a:lvl1pPr>
            <a:lvl2pPr marL="914400" lvl="1" indent="-228600" algn="l">
              <a:spcBef>
                <a:spcPts val="4800"/>
              </a:spcBef>
              <a:spcAft>
                <a:spcPts val="0"/>
              </a:spcAft>
              <a:buClr>
                <a:schemeClr val="dk1"/>
              </a:buClr>
              <a:buSzPts val="3420"/>
              <a:buNone/>
              <a:defRPr sz="2000" b="1"/>
            </a:lvl2pPr>
            <a:lvl3pPr marL="1371600" lvl="2" indent="-228600" algn="l">
              <a:spcBef>
                <a:spcPts val="4800"/>
              </a:spcBef>
              <a:spcAft>
                <a:spcPts val="0"/>
              </a:spcAft>
              <a:buClr>
                <a:schemeClr val="dk1"/>
              </a:buClr>
              <a:buSzPts val="3078"/>
              <a:buNone/>
              <a:defRPr sz="1800" b="1"/>
            </a:lvl3pPr>
            <a:lvl4pPr marL="1828800" lvl="3" indent="-228600" algn="l">
              <a:spcBef>
                <a:spcPts val="4800"/>
              </a:spcBef>
              <a:spcAft>
                <a:spcPts val="0"/>
              </a:spcAft>
              <a:buClr>
                <a:schemeClr val="dk1"/>
              </a:buClr>
              <a:buSzPts val="2736"/>
              <a:buNone/>
              <a:defRPr sz="1600" b="1"/>
            </a:lvl4pPr>
            <a:lvl5pPr marL="2286000" lvl="4" indent="-228600" algn="l">
              <a:spcBef>
                <a:spcPts val="4800"/>
              </a:spcBef>
              <a:spcAft>
                <a:spcPts val="0"/>
              </a:spcAft>
              <a:buClr>
                <a:schemeClr val="dk1"/>
              </a:buClr>
              <a:buSzPts val="2736"/>
              <a:buNone/>
              <a:defRPr sz="1600" b="1"/>
            </a:lvl5pPr>
            <a:lvl6pPr marL="2743200" lvl="5" indent="-228600" algn="l">
              <a:spcBef>
                <a:spcPts val="4800"/>
              </a:spcBef>
              <a:spcAft>
                <a:spcPts val="0"/>
              </a:spcAft>
              <a:buClr>
                <a:schemeClr val="dk1"/>
              </a:buClr>
              <a:buSzPts val="2736"/>
              <a:buNone/>
              <a:defRPr sz="1600" b="1"/>
            </a:lvl6pPr>
            <a:lvl7pPr marL="3200400" lvl="6" indent="-228600" algn="l">
              <a:spcBef>
                <a:spcPts val="4800"/>
              </a:spcBef>
              <a:spcAft>
                <a:spcPts val="0"/>
              </a:spcAft>
              <a:buClr>
                <a:schemeClr val="dk1"/>
              </a:buClr>
              <a:buSzPts val="2736"/>
              <a:buNone/>
              <a:defRPr sz="1600" b="1"/>
            </a:lvl7pPr>
            <a:lvl8pPr marL="3657600" lvl="7" indent="-228600" algn="l">
              <a:spcBef>
                <a:spcPts val="4800"/>
              </a:spcBef>
              <a:spcAft>
                <a:spcPts val="0"/>
              </a:spcAft>
              <a:buClr>
                <a:schemeClr val="dk1"/>
              </a:buClr>
              <a:buSzPts val="2736"/>
              <a:buNone/>
              <a:defRPr sz="1600" b="1"/>
            </a:lvl8pPr>
            <a:lvl9pPr marL="4114800" lvl="8" indent="-228600" algn="l">
              <a:spcBef>
                <a:spcPts val="4800"/>
              </a:spcBef>
              <a:spcAft>
                <a:spcPts val="0"/>
              </a:spcAft>
              <a:buClr>
                <a:schemeClr val="dk1"/>
              </a:buClr>
              <a:buSzPts val="2736"/>
              <a:buNone/>
              <a:defRPr sz="1600" b="1"/>
            </a:lvl9pPr>
          </a:lstStyle>
          <a:p>
            <a:endParaRPr/>
          </a:p>
        </p:txBody>
      </p:sp>
      <p:sp>
        <p:nvSpPr>
          <p:cNvPr id="145" name="Google Shape;145;p42"/>
          <p:cNvSpPr txBox="1">
            <a:spLocks noGrp="1"/>
          </p:cNvSpPr>
          <p:nvPr>
            <p:ph type="body" idx="4"/>
          </p:nvPr>
        </p:nvSpPr>
        <p:spPr>
          <a:xfrm>
            <a:off x="6605588" y="3092450"/>
            <a:ext cx="5748337" cy="5619750"/>
          </a:xfrm>
          <a:prstGeom prst="rect">
            <a:avLst/>
          </a:prstGeom>
          <a:noFill/>
          <a:ln>
            <a:noFill/>
          </a:ln>
        </p:spPr>
        <p:txBody>
          <a:bodyPr spcFirstLastPara="1" wrap="square" lIns="50800" tIns="50800" rIns="50800" bIns="50800" anchor="ctr" anchorCtr="0"/>
          <a:lstStyle>
            <a:lvl1pPr marL="457200" lvl="0" indent="-489204" algn="l">
              <a:spcBef>
                <a:spcPts val="4800"/>
              </a:spcBef>
              <a:spcAft>
                <a:spcPts val="0"/>
              </a:spcAft>
              <a:buClr>
                <a:schemeClr val="dk1"/>
              </a:buClr>
              <a:buSzPts val="4104"/>
              <a:buChar char="•"/>
              <a:defRPr sz="2400"/>
            </a:lvl1pPr>
            <a:lvl2pPr marL="914400" lvl="1" indent="-445769" algn="l">
              <a:spcBef>
                <a:spcPts val="4800"/>
              </a:spcBef>
              <a:spcAft>
                <a:spcPts val="0"/>
              </a:spcAft>
              <a:buClr>
                <a:schemeClr val="dk1"/>
              </a:buClr>
              <a:buSzPts val="3420"/>
              <a:buChar char="•"/>
              <a:defRPr sz="2000"/>
            </a:lvl2pPr>
            <a:lvl3pPr marL="1371600" lvl="2" indent="-424053" algn="l">
              <a:spcBef>
                <a:spcPts val="4800"/>
              </a:spcBef>
              <a:spcAft>
                <a:spcPts val="0"/>
              </a:spcAft>
              <a:buClr>
                <a:schemeClr val="dk1"/>
              </a:buClr>
              <a:buSzPts val="3078"/>
              <a:buChar char="•"/>
              <a:defRPr sz="1800"/>
            </a:lvl3pPr>
            <a:lvl4pPr marL="1828800" lvl="3" indent="-402336" algn="l">
              <a:spcBef>
                <a:spcPts val="4800"/>
              </a:spcBef>
              <a:spcAft>
                <a:spcPts val="0"/>
              </a:spcAft>
              <a:buClr>
                <a:schemeClr val="dk1"/>
              </a:buClr>
              <a:buSzPts val="2736"/>
              <a:buChar char="•"/>
              <a:defRPr sz="1600"/>
            </a:lvl4pPr>
            <a:lvl5pPr marL="2286000" lvl="4" indent="-402335" algn="l">
              <a:spcBef>
                <a:spcPts val="4800"/>
              </a:spcBef>
              <a:spcAft>
                <a:spcPts val="0"/>
              </a:spcAft>
              <a:buClr>
                <a:schemeClr val="dk1"/>
              </a:buClr>
              <a:buSzPts val="2736"/>
              <a:buChar char="•"/>
              <a:defRPr sz="1600"/>
            </a:lvl5pPr>
            <a:lvl6pPr marL="2743200" lvl="5" indent="-402335" algn="l">
              <a:spcBef>
                <a:spcPts val="4800"/>
              </a:spcBef>
              <a:spcAft>
                <a:spcPts val="0"/>
              </a:spcAft>
              <a:buClr>
                <a:schemeClr val="dk1"/>
              </a:buClr>
              <a:buSzPts val="2736"/>
              <a:buChar char="•"/>
              <a:defRPr sz="1600"/>
            </a:lvl6pPr>
            <a:lvl7pPr marL="3200400" lvl="6" indent="-402335" algn="l">
              <a:spcBef>
                <a:spcPts val="4800"/>
              </a:spcBef>
              <a:spcAft>
                <a:spcPts val="0"/>
              </a:spcAft>
              <a:buClr>
                <a:schemeClr val="dk1"/>
              </a:buClr>
              <a:buSzPts val="2736"/>
              <a:buChar char="•"/>
              <a:defRPr sz="1600"/>
            </a:lvl7pPr>
            <a:lvl8pPr marL="3657600" lvl="7" indent="-402335" algn="l">
              <a:spcBef>
                <a:spcPts val="4800"/>
              </a:spcBef>
              <a:spcAft>
                <a:spcPts val="0"/>
              </a:spcAft>
              <a:buClr>
                <a:schemeClr val="dk1"/>
              </a:buClr>
              <a:buSzPts val="2736"/>
              <a:buChar char="•"/>
              <a:defRPr sz="1600"/>
            </a:lvl8pPr>
            <a:lvl9pPr marL="4114800" lvl="8" indent="-402335" algn="l">
              <a:spcBef>
                <a:spcPts val="4800"/>
              </a:spcBef>
              <a:spcAft>
                <a:spcPts val="0"/>
              </a:spcAft>
              <a:buClr>
                <a:schemeClr val="dk1"/>
              </a:buClr>
              <a:buSzPts val="2736"/>
              <a:buChar char="•"/>
              <a:defRPr sz="1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6"/>
        <p:cNvGrpSpPr/>
        <p:nvPr/>
      </p:nvGrpSpPr>
      <p:grpSpPr>
        <a:xfrm>
          <a:off x="0" y="0"/>
          <a:ext cx="0" cy="0"/>
          <a:chOff x="0" y="0"/>
          <a:chExt cx="0" cy="0"/>
        </a:xfrm>
      </p:grpSpPr>
      <p:sp>
        <p:nvSpPr>
          <p:cNvPr id="147" name="Google Shape;147;p43"/>
          <p:cNvSpPr txBox="1">
            <a:spLocks noGrp="1"/>
          </p:cNvSpPr>
          <p:nvPr>
            <p:ph type="title"/>
          </p:nvPr>
        </p:nvSpPr>
        <p:spPr>
          <a:xfrm>
            <a:off x="650875" y="390525"/>
            <a:ext cx="11703050" cy="16256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8"/>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49"/>
        <p:cNvGrpSpPr/>
        <p:nvPr/>
      </p:nvGrpSpPr>
      <p:grpSpPr>
        <a:xfrm>
          <a:off x="0" y="0"/>
          <a:ext cx="0" cy="0"/>
          <a:chOff x="0" y="0"/>
          <a:chExt cx="0" cy="0"/>
        </a:xfrm>
      </p:grpSpPr>
      <p:sp>
        <p:nvSpPr>
          <p:cNvPr id="150" name="Google Shape;150;p45"/>
          <p:cNvSpPr txBox="1">
            <a:spLocks noGrp="1"/>
          </p:cNvSpPr>
          <p:nvPr>
            <p:ph type="title"/>
          </p:nvPr>
        </p:nvSpPr>
        <p:spPr>
          <a:xfrm>
            <a:off x="650875" y="388938"/>
            <a:ext cx="4278313" cy="1652587"/>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2000" b="1"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51" name="Google Shape;151;p45"/>
          <p:cNvSpPr txBox="1">
            <a:spLocks noGrp="1"/>
          </p:cNvSpPr>
          <p:nvPr>
            <p:ph type="body" idx="1"/>
          </p:nvPr>
        </p:nvSpPr>
        <p:spPr>
          <a:xfrm>
            <a:off x="5084763" y="388938"/>
            <a:ext cx="7269162" cy="8323262"/>
          </a:xfrm>
          <a:prstGeom prst="rect">
            <a:avLst/>
          </a:prstGeom>
          <a:noFill/>
          <a:ln>
            <a:noFill/>
          </a:ln>
        </p:spPr>
        <p:txBody>
          <a:bodyPr spcFirstLastPara="1" wrap="square" lIns="50800" tIns="50800" rIns="50800" bIns="50800" anchor="ctr" anchorCtr="0"/>
          <a:lstStyle>
            <a:lvl1pPr marL="457200" lvl="0" indent="-576072" algn="l">
              <a:spcBef>
                <a:spcPts val="4800"/>
              </a:spcBef>
              <a:spcAft>
                <a:spcPts val="0"/>
              </a:spcAft>
              <a:buClr>
                <a:schemeClr val="dk1"/>
              </a:buClr>
              <a:buSzPts val="5472"/>
              <a:buChar char="•"/>
              <a:defRPr sz="3200"/>
            </a:lvl1pPr>
            <a:lvl2pPr marL="914400" lvl="1" indent="-532638" algn="l">
              <a:spcBef>
                <a:spcPts val="4800"/>
              </a:spcBef>
              <a:spcAft>
                <a:spcPts val="0"/>
              </a:spcAft>
              <a:buClr>
                <a:schemeClr val="dk1"/>
              </a:buClr>
              <a:buSzPts val="4788"/>
              <a:buChar char="•"/>
              <a:defRPr sz="2800"/>
            </a:lvl2pPr>
            <a:lvl3pPr marL="1371600" lvl="2" indent="-489204" algn="l">
              <a:spcBef>
                <a:spcPts val="4800"/>
              </a:spcBef>
              <a:spcAft>
                <a:spcPts val="0"/>
              </a:spcAft>
              <a:buClr>
                <a:schemeClr val="dk1"/>
              </a:buClr>
              <a:buSzPts val="4104"/>
              <a:buChar char="•"/>
              <a:defRPr sz="2400"/>
            </a:lvl3pPr>
            <a:lvl4pPr marL="1828800" lvl="3" indent="-445769" algn="l">
              <a:spcBef>
                <a:spcPts val="4800"/>
              </a:spcBef>
              <a:spcAft>
                <a:spcPts val="0"/>
              </a:spcAft>
              <a:buClr>
                <a:schemeClr val="dk1"/>
              </a:buClr>
              <a:buSzPts val="3420"/>
              <a:buChar char="•"/>
              <a:defRPr sz="2000"/>
            </a:lvl4pPr>
            <a:lvl5pPr marL="2286000" lvl="4" indent="-445770" algn="l">
              <a:spcBef>
                <a:spcPts val="4800"/>
              </a:spcBef>
              <a:spcAft>
                <a:spcPts val="0"/>
              </a:spcAft>
              <a:buClr>
                <a:schemeClr val="dk1"/>
              </a:buClr>
              <a:buSzPts val="3420"/>
              <a:buChar char="•"/>
              <a:defRPr sz="2000"/>
            </a:lvl5pPr>
            <a:lvl6pPr marL="2743200" lvl="5" indent="-445770" algn="l">
              <a:spcBef>
                <a:spcPts val="4800"/>
              </a:spcBef>
              <a:spcAft>
                <a:spcPts val="0"/>
              </a:spcAft>
              <a:buClr>
                <a:schemeClr val="dk1"/>
              </a:buClr>
              <a:buSzPts val="3420"/>
              <a:buChar char="•"/>
              <a:defRPr sz="2000"/>
            </a:lvl6pPr>
            <a:lvl7pPr marL="3200400" lvl="6" indent="-445770" algn="l">
              <a:spcBef>
                <a:spcPts val="4800"/>
              </a:spcBef>
              <a:spcAft>
                <a:spcPts val="0"/>
              </a:spcAft>
              <a:buClr>
                <a:schemeClr val="dk1"/>
              </a:buClr>
              <a:buSzPts val="3420"/>
              <a:buChar char="•"/>
              <a:defRPr sz="2000"/>
            </a:lvl7pPr>
            <a:lvl8pPr marL="3657600" lvl="7" indent="-445770" algn="l">
              <a:spcBef>
                <a:spcPts val="4800"/>
              </a:spcBef>
              <a:spcAft>
                <a:spcPts val="0"/>
              </a:spcAft>
              <a:buClr>
                <a:schemeClr val="dk1"/>
              </a:buClr>
              <a:buSzPts val="3420"/>
              <a:buChar char="•"/>
              <a:defRPr sz="2000"/>
            </a:lvl8pPr>
            <a:lvl9pPr marL="4114800" lvl="8" indent="-445770" algn="l">
              <a:spcBef>
                <a:spcPts val="4800"/>
              </a:spcBef>
              <a:spcAft>
                <a:spcPts val="0"/>
              </a:spcAft>
              <a:buClr>
                <a:schemeClr val="dk1"/>
              </a:buClr>
              <a:buSzPts val="3420"/>
              <a:buChar char="•"/>
              <a:defRPr sz="2000"/>
            </a:lvl9pPr>
          </a:lstStyle>
          <a:p>
            <a:endParaRPr/>
          </a:p>
        </p:txBody>
      </p:sp>
      <p:sp>
        <p:nvSpPr>
          <p:cNvPr id="152" name="Google Shape;152;p45"/>
          <p:cNvSpPr txBox="1">
            <a:spLocks noGrp="1"/>
          </p:cNvSpPr>
          <p:nvPr>
            <p:ph type="body" idx="2"/>
          </p:nvPr>
        </p:nvSpPr>
        <p:spPr>
          <a:xfrm>
            <a:off x="650875" y="2041525"/>
            <a:ext cx="4278313" cy="6670675"/>
          </a:xfrm>
          <a:prstGeom prst="rect">
            <a:avLst/>
          </a:prstGeom>
          <a:noFill/>
          <a:ln>
            <a:noFill/>
          </a:ln>
        </p:spPr>
        <p:txBody>
          <a:bodyPr spcFirstLastPara="1" wrap="square" lIns="50800" tIns="50800" rIns="50800" bIns="50800" anchor="ctr" anchorCtr="0"/>
          <a:lstStyle>
            <a:lvl1pPr marL="457200" lvl="0" indent="-228600" algn="l">
              <a:spcBef>
                <a:spcPts val="4800"/>
              </a:spcBef>
              <a:spcAft>
                <a:spcPts val="0"/>
              </a:spcAft>
              <a:buClr>
                <a:schemeClr val="dk1"/>
              </a:buClr>
              <a:buSzPts val="2394"/>
              <a:buNone/>
              <a:defRPr sz="1400"/>
            </a:lvl1pPr>
            <a:lvl2pPr marL="914400" lvl="1" indent="-228600" algn="l">
              <a:spcBef>
                <a:spcPts val="4800"/>
              </a:spcBef>
              <a:spcAft>
                <a:spcPts val="0"/>
              </a:spcAft>
              <a:buClr>
                <a:schemeClr val="dk1"/>
              </a:buClr>
              <a:buSzPts val="2052"/>
              <a:buNone/>
              <a:defRPr sz="1200"/>
            </a:lvl2pPr>
            <a:lvl3pPr marL="1371600" lvl="2" indent="-228600" algn="l">
              <a:spcBef>
                <a:spcPts val="4800"/>
              </a:spcBef>
              <a:spcAft>
                <a:spcPts val="0"/>
              </a:spcAft>
              <a:buClr>
                <a:schemeClr val="dk1"/>
              </a:buClr>
              <a:buSzPts val="1710"/>
              <a:buNone/>
              <a:defRPr sz="1000"/>
            </a:lvl3pPr>
            <a:lvl4pPr marL="1828800" lvl="3" indent="-228600" algn="l">
              <a:spcBef>
                <a:spcPts val="4800"/>
              </a:spcBef>
              <a:spcAft>
                <a:spcPts val="0"/>
              </a:spcAft>
              <a:buClr>
                <a:schemeClr val="dk1"/>
              </a:buClr>
              <a:buSzPts val="1539"/>
              <a:buNone/>
              <a:defRPr sz="900"/>
            </a:lvl4pPr>
            <a:lvl5pPr marL="2286000" lvl="4" indent="-228600" algn="l">
              <a:spcBef>
                <a:spcPts val="4800"/>
              </a:spcBef>
              <a:spcAft>
                <a:spcPts val="0"/>
              </a:spcAft>
              <a:buClr>
                <a:schemeClr val="dk1"/>
              </a:buClr>
              <a:buSzPts val="1539"/>
              <a:buNone/>
              <a:defRPr sz="900"/>
            </a:lvl5pPr>
            <a:lvl6pPr marL="2743200" lvl="5" indent="-228600" algn="l">
              <a:spcBef>
                <a:spcPts val="4800"/>
              </a:spcBef>
              <a:spcAft>
                <a:spcPts val="0"/>
              </a:spcAft>
              <a:buClr>
                <a:schemeClr val="dk1"/>
              </a:buClr>
              <a:buSzPts val="1539"/>
              <a:buNone/>
              <a:defRPr sz="900"/>
            </a:lvl6pPr>
            <a:lvl7pPr marL="3200400" lvl="6" indent="-228600" algn="l">
              <a:spcBef>
                <a:spcPts val="4800"/>
              </a:spcBef>
              <a:spcAft>
                <a:spcPts val="0"/>
              </a:spcAft>
              <a:buClr>
                <a:schemeClr val="dk1"/>
              </a:buClr>
              <a:buSzPts val="1539"/>
              <a:buNone/>
              <a:defRPr sz="900"/>
            </a:lvl7pPr>
            <a:lvl8pPr marL="3657600" lvl="7" indent="-228600" algn="l">
              <a:spcBef>
                <a:spcPts val="4800"/>
              </a:spcBef>
              <a:spcAft>
                <a:spcPts val="0"/>
              </a:spcAft>
              <a:buClr>
                <a:schemeClr val="dk1"/>
              </a:buClr>
              <a:buSzPts val="1539"/>
              <a:buNone/>
              <a:defRPr sz="900"/>
            </a:lvl8pPr>
            <a:lvl9pPr marL="4114800" lvl="8" indent="-228600" algn="l">
              <a:spcBef>
                <a:spcPts val="4800"/>
              </a:spcBef>
              <a:spcAft>
                <a:spcPts val="0"/>
              </a:spcAft>
              <a:buClr>
                <a:schemeClr val="dk1"/>
              </a:buClr>
              <a:buSzPts val="1539"/>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53"/>
        <p:cNvGrpSpPr/>
        <p:nvPr/>
      </p:nvGrpSpPr>
      <p:grpSpPr>
        <a:xfrm>
          <a:off x="0" y="0"/>
          <a:ext cx="0" cy="0"/>
          <a:chOff x="0" y="0"/>
          <a:chExt cx="0" cy="0"/>
        </a:xfrm>
      </p:grpSpPr>
      <p:sp>
        <p:nvSpPr>
          <p:cNvPr id="154" name="Google Shape;154;p46"/>
          <p:cNvSpPr txBox="1">
            <a:spLocks noGrp="1"/>
          </p:cNvSpPr>
          <p:nvPr>
            <p:ph type="title"/>
          </p:nvPr>
        </p:nvSpPr>
        <p:spPr>
          <a:xfrm>
            <a:off x="2549525" y="6827838"/>
            <a:ext cx="7802563" cy="80645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2000" b="1" i="0" u="none" strike="noStrike" cap="none">
                <a:solidFill>
                  <a:schemeClr val="dk1"/>
                </a:solidFill>
                <a:latin typeface="Gill Sans"/>
                <a:ea typeface="Gill Sans"/>
                <a:cs typeface="Gill Sans"/>
                <a:sym typeface="Gill Sans"/>
              </a:defRPr>
            </a:lvl1pPr>
            <a:lvl2pPr marR="0" lvl="1"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2pPr>
            <a:lvl3pPr marR="0" lvl="2"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3pPr>
            <a:lvl4pPr marR="0" lvl="3"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4pPr>
            <a:lvl5pPr marR="0" lvl="4"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5pPr>
            <a:lvl6pPr marR="0" lvl="5"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6pPr>
            <a:lvl7pPr marR="0" lvl="6"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7pPr>
            <a:lvl8pPr marR="0" lvl="7"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8pPr>
            <a:lvl9pPr marR="0" lvl="8" algn="ctr" rtl="0">
              <a:spcBef>
                <a:spcPts val="0"/>
              </a:spcBef>
              <a:spcAft>
                <a:spcPts val="0"/>
              </a:spcAft>
              <a:buSzPts val="1400"/>
              <a:buNone/>
              <a:defRPr sz="8400" b="0" i="0" u="none" strike="noStrike" cap="none">
                <a:solidFill>
                  <a:schemeClr val="dk1"/>
                </a:solidFill>
                <a:latin typeface="Gill Sans"/>
                <a:ea typeface="Gill Sans"/>
                <a:cs typeface="Gill Sans"/>
                <a:sym typeface="Gill Sans"/>
              </a:defRPr>
            </a:lvl9pPr>
          </a:lstStyle>
          <a:p>
            <a:endParaRPr/>
          </a:p>
        </p:txBody>
      </p:sp>
      <p:sp>
        <p:nvSpPr>
          <p:cNvPr id="155" name="Google Shape;155;p46"/>
          <p:cNvSpPr>
            <a:spLocks noGrp="1"/>
          </p:cNvSpPr>
          <p:nvPr>
            <p:ph type="pic" idx="2"/>
          </p:nvPr>
        </p:nvSpPr>
        <p:spPr>
          <a:xfrm>
            <a:off x="2549525" y="871538"/>
            <a:ext cx="7802563" cy="5851525"/>
          </a:xfrm>
          <a:prstGeom prst="rect">
            <a:avLst/>
          </a:prstGeom>
          <a:noFill/>
          <a:ln>
            <a:noFill/>
          </a:ln>
        </p:spPr>
        <p:txBody>
          <a:bodyPr spcFirstLastPara="1" wrap="square" lIns="50800" tIns="50800" rIns="50800" bIns="50800" anchor="ctr" anchorCtr="0"/>
          <a:lstStyle>
            <a:lvl1pPr marR="0" lvl="0" algn="l" rtl="0">
              <a:spcBef>
                <a:spcPts val="4800"/>
              </a:spcBef>
              <a:spcAft>
                <a:spcPts val="0"/>
              </a:spcAft>
              <a:buClr>
                <a:schemeClr val="dk1"/>
              </a:buClr>
              <a:buSzPts val="5472"/>
              <a:buFont typeface="Gill Sans"/>
              <a:buNone/>
              <a:defRPr sz="3200" b="0" i="0" u="none" strike="noStrike" cap="none">
                <a:solidFill>
                  <a:schemeClr val="dk1"/>
                </a:solidFill>
                <a:latin typeface="Gill Sans"/>
                <a:ea typeface="Gill Sans"/>
                <a:cs typeface="Gill Sans"/>
                <a:sym typeface="Gill Sans"/>
              </a:defRPr>
            </a:lvl1pPr>
            <a:lvl2pPr marR="0" lvl="1" algn="l" rtl="0">
              <a:spcBef>
                <a:spcPts val="4800"/>
              </a:spcBef>
              <a:spcAft>
                <a:spcPts val="0"/>
              </a:spcAft>
              <a:buClr>
                <a:schemeClr val="dk1"/>
              </a:buClr>
              <a:buSzPts val="4788"/>
              <a:buFont typeface="Gill Sans"/>
              <a:buNone/>
              <a:defRPr sz="2800" b="0" i="0" u="none" strike="noStrike" cap="none">
                <a:solidFill>
                  <a:schemeClr val="dk1"/>
                </a:solidFill>
                <a:latin typeface="Gill Sans"/>
                <a:ea typeface="Gill Sans"/>
                <a:cs typeface="Gill Sans"/>
                <a:sym typeface="Gill Sans"/>
              </a:defRPr>
            </a:lvl2pPr>
            <a:lvl3pPr marR="0" lvl="2" algn="l" rtl="0">
              <a:spcBef>
                <a:spcPts val="4800"/>
              </a:spcBef>
              <a:spcAft>
                <a:spcPts val="0"/>
              </a:spcAft>
              <a:buClr>
                <a:schemeClr val="dk1"/>
              </a:buClr>
              <a:buSzPts val="4104"/>
              <a:buFont typeface="Gill Sans"/>
              <a:buNone/>
              <a:defRPr sz="2400" b="0" i="0" u="none" strike="noStrike" cap="none">
                <a:solidFill>
                  <a:schemeClr val="dk1"/>
                </a:solidFill>
                <a:latin typeface="Gill Sans"/>
                <a:ea typeface="Gill Sans"/>
                <a:cs typeface="Gill Sans"/>
                <a:sym typeface="Gill Sans"/>
              </a:defRPr>
            </a:lvl3pPr>
            <a:lvl4pPr marR="0" lvl="3"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4pPr>
            <a:lvl5pPr marR="0" lvl="4"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5pPr>
            <a:lvl6pPr marR="0" lvl="5"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6pPr>
            <a:lvl7pPr marR="0" lvl="6"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7pPr>
            <a:lvl8pPr marR="0" lvl="7"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8pPr>
            <a:lvl9pPr marR="0" lvl="8" algn="l" rtl="0">
              <a:spcBef>
                <a:spcPts val="4800"/>
              </a:spcBef>
              <a:spcAft>
                <a:spcPts val="0"/>
              </a:spcAft>
              <a:buClr>
                <a:schemeClr val="dk1"/>
              </a:buClr>
              <a:buSzPts val="3420"/>
              <a:buFont typeface="Gill Sans"/>
              <a:buNone/>
              <a:defRPr sz="2000" b="0" i="0" u="none" strike="noStrike" cap="none">
                <a:solidFill>
                  <a:schemeClr val="dk1"/>
                </a:solidFill>
                <a:latin typeface="Gill Sans"/>
                <a:ea typeface="Gill Sans"/>
                <a:cs typeface="Gill Sans"/>
                <a:sym typeface="Gill Sans"/>
              </a:defRPr>
            </a:lvl9pPr>
          </a:lstStyle>
          <a:p>
            <a:endParaRPr/>
          </a:p>
        </p:txBody>
      </p:sp>
      <p:sp>
        <p:nvSpPr>
          <p:cNvPr id="156" name="Google Shape;156;p46"/>
          <p:cNvSpPr txBox="1">
            <a:spLocks noGrp="1"/>
          </p:cNvSpPr>
          <p:nvPr>
            <p:ph type="body" idx="1"/>
          </p:nvPr>
        </p:nvSpPr>
        <p:spPr>
          <a:xfrm>
            <a:off x="2549525" y="7634288"/>
            <a:ext cx="7802563" cy="1144587"/>
          </a:xfrm>
          <a:prstGeom prst="rect">
            <a:avLst/>
          </a:prstGeom>
          <a:noFill/>
          <a:ln>
            <a:noFill/>
          </a:ln>
        </p:spPr>
        <p:txBody>
          <a:bodyPr spcFirstLastPara="1" wrap="square" lIns="50800" tIns="50800" rIns="50800" bIns="50800" anchor="ctr" anchorCtr="0"/>
          <a:lstStyle>
            <a:lvl1pPr marL="457200" lvl="0" indent="-228600" algn="l">
              <a:spcBef>
                <a:spcPts val="4800"/>
              </a:spcBef>
              <a:spcAft>
                <a:spcPts val="0"/>
              </a:spcAft>
              <a:buClr>
                <a:schemeClr val="dk1"/>
              </a:buClr>
              <a:buSzPts val="2394"/>
              <a:buNone/>
              <a:defRPr sz="1400"/>
            </a:lvl1pPr>
            <a:lvl2pPr marL="914400" lvl="1" indent="-228600" algn="l">
              <a:spcBef>
                <a:spcPts val="4800"/>
              </a:spcBef>
              <a:spcAft>
                <a:spcPts val="0"/>
              </a:spcAft>
              <a:buClr>
                <a:schemeClr val="dk1"/>
              </a:buClr>
              <a:buSzPts val="2052"/>
              <a:buNone/>
              <a:defRPr sz="1200"/>
            </a:lvl2pPr>
            <a:lvl3pPr marL="1371600" lvl="2" indent="-228600" algn="l">
              <a:spcBef>
                <a:spcPts val="4800"/>
              </a:spcBef>
              <a:spcAft>
                <a:spcPts val="0"/>
              </a:spcAft>
              <a:buClr>
                <a:schemeClr val="dk1"/>
              </a:buClr>
              <a:buSzPts val="1710"/>
              <a:buNone/>
              <a:defRPr sz="1000"/>
            </a:lvl3pPr>
            <a:lvl4pPr marL="1828800" lvl="3" indent="-228600" algn="l">
              <a:spcBef>
                <a:spcPts val="4800"/>
              </a:spcBef>
              <a:spcAft>
                <a:spcPts val="0"/>
              </a:spcAft>
              <a:buClr>
                <a:schemeClr val="dk1"/>
              </a:buClr>
              <a:buSzPts val="1539"/>
              <a:buNone/>
              <a:defRPr sz="900"/>
            </a:lvl4pPr>
            <a:lvl5pPr marL="2286000" lvl="4" indent="-228600" algn="l">
              <a:spcBef>
                <a:spcPts val="4800"/>
              </a:spcBef>
              <a:spcAft>
                <a:spcPts val="0"/>
              </a:spcAft>
              <a:buClr>
                <a:schemeClr val="dk1"/>
              </a:buClr>
              <a:buSzPts val="1539"/>
              <a:buNone/>
              <a:defRPr sz="900"/>
            </a:lvl5pPr>
            <a:lvl6pPr marL="2743200" lvl="5" indent="-228600" algn="l">
              <a:spcBef>
                <a:spcPts val="4800"/>
              </a:spcBef>
              <a:spcAft>
                <a:spcPts val="0"/>
              </a:spcAft>
              <a:buClr>
                <a:schemeClr val="dk1"/>
              </a:buClr>
              <a:buSzPts val="1539"/>
              <a:buNone/>
              <a:defRPr sz="900"/>
            </a:lvl6pPr>
            <a:lvl7pPr marL="3200400" lvl="6" indent="-228600" algn="l">
              <a:spcBef>
                <a:spcPts val="4800"/>
              </a:spcBef>
              <a:spcAft>
                <a:spcPts val="0"/>
              </a:spcAft>
              <a:buClr>
                <a:schemeClr val="dk1"/>
              </a:buClr>
              <a:buSzPts val="1539"/>
              <a:buNone/>
              <a:defRPr sz="900"/>
            </a:lvl7pPr>
            <a:lvl8pPr marL="3657600" lvl="7" indent="-228600" algn="l">
              <a:spcBef>
                <a:spcPts val="4800"/>
              </a:spcBef>
              <a:spcAft>
                <a:spcPts val="0"/>
              </a:spcAft>
              <a:buClr>
                <a:schemeClr val="dk1"/>
              </a:buClr>
              <a:buSzPts val="1539"/>
              <a:buNone/>
              <a:defRPr sz="900"/>
            </a:lvl8pPr>
            <a:lvl9pPr marL="4114800" lvl="8" indent="-228600" algn="l">
              <a:spcBef>
                <a:spcPts val="4800"/>
              </a:spcBef>
              <a:spcAft>
                <a:spcPts val="0"/>
              </a:spcAft>
              <a:buClr>
                <a:schemeClr val="dk1"/>
              </a:buClr>
              <a:buSzPts val="1539"/>
              <a:buNone/>
              <a:defRPr sz="9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5"/>
        <p:cNvGrpSpPr/>
        <p:nvPr/>
      </p:nvGrpSpPr>
      <p:grpSpPr>
        <a:xfrm>
          <a:off x="0" y="0"/>
          <a:ext cx="0" cy="0"/>
          <a:chOff x="0" y="0"/>
          <a:chExt cx="0" cy="0"/>
        </a:xfrm>
      </p:grpSpPr>
      <p:sp>
        <p:nvSpPr>
          <p:cNvPr id="126" name="Google Shape;126;p37"/>
          <p:cNvSpPr txBox="1">
            <a:spLocks noGrp="1"/>
          </p:cNvSpPr>
          <p:nvPr>
            <p:ph type="body" idx="1"/>
          </p:nvPr>
        </p:nvSpPr>
        <p:spPr>
          <a:xfrm>
            <a:off x="1270000" y="1270000"/>
            <a:ext cx="10464800" cy="7213600"/>
          </a:xfrm>
          <a:prstGeom prst="rect">
            <a:avLst/>
          </a:prstGeom>
          <a:noFill/>
          <a:ln>
            <a:noFill/>
          </a:ln>
        </p:spPr>
        <p:txBody>
          <a:bodyPr spcFirstLastPara="1" wrap="square" lIns="50800" tIns="50800" rIns="50800" bIns="50800" anchor="ctr" anchorCtr="0"/>
          <a:lstStyle>
            <a:lvl1pPr marL="457200" marR="0" lvl="0"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1pPr>
            <a:lvl2pPr marL="914400" marR="0" lvl="1"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2pPr>
            <a:lvl3pPr marL="1371600" marR="0" lvl="2"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3pPr>
            <a:lvl4pPr marL="1828800" marR="0" lvl="3"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4pPr>
            <a:lvl5pPr marL="2286000" marR="0" lvl="4"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5pPr>
            <a:lvl6pPr marL="2743200" marR="0" lvl="5"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6pPr>
            <a:lvl7pPr marL="3200400" marR="0" lvl="6"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7pPr>
            <a:lvl8pPr marL="3657600" marR="0" lvl="7"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8pPr>
            <a:lvl9pPr marL="4114800" marR="0" lvl="8" indent="-684657" algn="l" rtl="0">
              <a:spcBef>
                <a:spcPts val="4800"/>
              </a:spcBef>
              <a:spcAft>
                <a:spcPts val="0"/>
              </a:spcAft>
              <a:buClr>
                <a:schemeClr val="dk1"/>
              </a:buClr>
              <a:buSzPts val="7182"/>
              <a:buFont typeface="Gill Sans"/>
              <a:buChar char="•"/>
              <a:defRPr sz="4200" b="0" i="0" u="none" strike="noStrike" cap="none">
                <a:solidFill>
                  <a:schemeClr val="dk1"/>
                </a:solidFill>
                <a:latin typeface="Gill Sans"/>
                <a:ea typeface="Gill Sans"/>
                <a:cs typeface="Gill Sans"/>
                <a:sym typeface="Gill Sans"/>
              </a:defRPr>
            </a:lvl9pPr>
          </a:lstStyle>
          <a:p>
            <a:endParaRPr/>
          </a:p>
        </p:txBody>
      </p:sp>
    </p:spTree>
  </p:cSld>
  <p:clrMap bg1="lt1" tx1="dk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61"/>
          <p:cNvSpPr/>
          <p:nvPr/>
        </p:nvSpPr>
        <p:spPr>
          <a:xfrm>
            <a:off x="355600" y="317500"/>
            <a:ext cx="12293600" cy="7366000"/>
          </a:xfrm>
          <a:prstGeom prst="rect">
            <a:avLst/>
          </a:prstGeom>
          <a:solidFill>
            <a:schemeClr val="accent1"/>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endParaRPr sz="42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3600" b="1">
                <a:solidFill>
                  <a:srgbClr val="000000"/>
                </a:solidFill>
                <a:latin typeface="Times New Roman"/>
                <a:ea typeface="Times New Roman"/>
                <a:cs typeface="Times New Roman"/>
                <a:sym typeface="Times New Roman"/>
              </a:rPr>
              <a:t>Σεμινάριο GDPR από την </a:t>
            </a:r>
            <a:br>
              <a:rPr lang="el-GR" sz="3600" b="1">
                <a:solidFill>
                  <a:srgbClr val="000000"/>
                </a:solidFill>
                <a:latin typeface="Times New Roman"/>
                <a:ea typeface="Times New Roman"/>
                <a:cs typeface="Times New Roman"/>
                <a:sym typeface="Times New Roman"/>
              </a:rPr>
            </a:br>
            <a:r>
              <a:rPr lang="el-GR" sz="3600" b="1">
                <a:solidFill>
                  <a:srgbClr val="000000"/>
                </a:solidFill>
                <a:latin typeface="Times New Roman"/>
                <a:ea typeface="Times New Roman"/>
                <a:cs typeface="Times New Roman"/>
                <a:sym typeface="Times New Roman"/>
              </a:rPr>
              <a:t>Ένωση Ελλήνων Νομικών e-Θέμις</a:t>
            </a:r>
            <a:endParaRPr sz="3600" b="1">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3600" b="1">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3600" b="1">
                <a:solidFill>
                  <a:schemeClr val="accent2"/>
                </a:solidFill>
                <a:latin typeface="Times New Roman"/>
                <a:ea typeface="Times New Roman"/>
                <a:cs typeface="Times New Roman"/>
                <a:sym typeface="Times New Roman"/>
              </a:rPr>
              <a:t>GDPR – ΠΡΑΚΤΙΚΑ ΖΗΤΗΜΑΤΑ  ΕΦΑΡΜΟΓΗΣ</a:t>
            </a:r>
            <a:endParaRPr/>
          </a:p>
          <a:p>
            <a:pPr marL="0" marR="0" lvl="0" indent="0" algn="ctr" rtl="0">
              <a:spcBef>
                <a:spcPts val="0"/>
              </a:spcBef>
              <a:spcAft>
                <a:spcPts val="0"/>
              </a:spcAft>
              <a:buNone/>
            </a:pPr>
            <a:r>
              <a:rPr lang="el-GR" sz="3600">
                <a:solidFill>
                  <a:schemeClr val="accent2"/>
                </a:solidFill>
                <a:latin typeface="Times New Roman"/>
                <a:ea typeface="Times New Roman"/>
                <a:cs typeface="Times New Roman"/>
                <a:sym typeface="Times New Roman"/>
              </a:rPr>
              <a:t>3 Νοεμβρίου 2018 - Αθήνα</a:t>
            </a:r>
            <a:endParaRPr sz="360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440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b="1" i="1">
                <a:solidFill>
                  <a:schemeClr val="dk1"/>
                </a:solidFill>
                <a:latin typeface="Times New Roman"/>
                <a:ea typeface="Times New Roman"/>
                <a:cs typeface="Times New Roman"/>
                <a:sym typeface="Times New Roman"/>
              </a:rPr>
              <a:t>Ο Δικηγόρος ως Υπεύθυνος Επεξεργασίας - </a:t>
            </a:r>
            <a:endParaRPr/>
          </a:p>
          <a:p>
            <a:pPr marL="0" marR="0" lvl="0" indent="0" algn="ctr" rtl="0">
              <a:spcBef>
                <a:spcPts val="0"/>
              </a:spcBef>
              <a:spcAft>
                <a:spcPts val="0"/>
              </a:spcAft>
              <a:buNone/>
            </a:pPr>
            <a:r>
              <a:rPr lang="el-GR" sz="4400" b="1" i="1">
                <a:solidFill>
                  <a:schemeClr val="dk1"/>
                </a:solidFill>
                <a:latin typeface="Times New Roman"/>
                <a:ea typeface="Times New Roman"/>
                <a:cs typeface="Times New Roman"/>
                <a:sym typeface="Times New Roman"/>
              </a:rPr>
              <a:t>Η Εφαρμογή του GDPR στα δικηγορικά γραφεία και τις δικηγορικές εταιρείες</a:t>
            </a:r>
            <a:endParaRPr/>
          </a:p>
        </p:txBody>
      </p:sp>
      <p:pic>
        <p:nvPicPr>
          <p:cNvPr id="206" name="Google Shape;206;p61"/>
          <p:cNvPicPr preferRelativeResize="0"/>
          <p:nvPr/>
        </p:nvPicPr>
        <p:blipFill rotWithShape="1">
          <a:blip r:embed="rId3">
            <a:alphaModFix/>
          </a:blip>
          <a:srcRect/>
          <a:stretch/>
        </p:blipFill>
        <p:spPr>
          <a:xfrm>
            <a:off x="1317824" y="6532984"/>
            <a:ext cx="2070100" cy="2070100"/>
          </a:xfrm>
          <a:prstGeom prst="rect">
            <a:avLst/>
          </a:prstGeom>
          <a:noFill/>
          <a:ln>
            <a:noFill/>
          </a:ln>
        </p:spPr>
      </p:pic>
      <p:sp>
        <p:nvSpPr>
          <p:cNvPr id="207" name="Google Shape;207;p61"/>
          <p:cNvSpPr/>
          <p:nvPr/>
        </p:nvSpPr>
        <p:spPr>
          <a:xfrm>
            <a:off x="3500437" y="7766050"/>
            <a:ext cx="6361189" cy="1552384"/>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r>
              <a:rPr lang="el-GR" sz="3800">
                <a:solidFill>
                  <a:srgbClr val="001445"/>
                </a:solidFill>
                <a:latin typeface="Arial"/>
                <a:ea typeface="Arial"/>
                <a:cs typeface="Arial"/>
                <a:sym typeface="Arial"/>
              </a:rPr>
              <a:t>ΔΗΜΗΤΡΗΣ </a:t>
            </a:r>
            <a:endParaRPr/>
          </a:p>
          <a:p>
            <a:pPr marL="0" marR="0" lvl="0" indent="0" algn="l" rtl="0">
              <a:lnSpc>
                <a:spcPct val="80000"/>
              </a:lnSpc>
              <a:spcBef>
                <a:spcPts val="0"/>
              </a:spcBef>
              <a:spcAft>
                <a:spcPts val="0"/>
              </a:spcAft>
              <a:buNone/>
            </a:pPr>
            <a:r>
              <a:rPr lang="el-GR" sz="3800">
                <a:solidFill>
                  <a:srgbClr val="001445"/>
                </a:solidFill>
                <a:latin typeface="Arial"/>
                <a:ea typeface="Arial"/>
                <a:cs typeface="Arial"/>
                <a:sym typeface="Arial"/>
              </a:rPr>
              <a:t>ΑΝΑΣΤΑΣΟΠΟΥΛΟΣ</a:t>
            </a:r>
            <a:endParaRPr/>
          </a:p>
          <a:p>
            <a:pPr marL="0" marR="0" lvl="0" indent="0" algn="l" rtl="0">
              <a:lnSpc>
                <a:spcPct val="80000"/>
              </a:lnSpc>
              <a:spcBef>
                <a:spcPts val="0"/>
              </a:spcBef>
              <a:spcAft>
                <a:spcPts val="0"/>
              </a:spcAft>
              <a:buNone/>
            </a:pPr>
            <a:r>
              <a:rPr lang="el-GR" sz="3800">
                <a:solidFill>
                  <a:srgbClr val="B5B1A3"/>
                </a:solidFill>
                <a:latin typeface="Arial"/>
                <a:ea typeface="Arial"/>
                <a:cs typeface="Arial"/>
                <a:sym typeface="Arial"/>
              </a:rPr>
              <a:t>ΔΙΚΗΓΟΡΟΣ LLM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69"/>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r>
              <a:rPr lang="el-GR" sz="3600" b="1" dirty="0">
                <a:solidFill>
                  <a:srgbClr val="000000"/>
                </a:solidFill>
                <a:latin typeface="Times New Roman"/>
                <a:ea typeface="Times New Roman"/>
                <a:cs typeface="Times New Roman"/>
                <a:sym typeface="Times New Roman"/>
              </a:rPr>
              <a:t>                                                        Λοιπές διατάξεις</a:t>
            </a:r>
            <a:endParaRPr dirty="0"/>
          </a:p>
          <a:p>
            <a:pPr marL="0" marR="0" lvl="0" indent="0" algn="just" rtl="0">
              <a:spcBef>
                <a:spcPts val="0"/>
              </a:spcBef>
              <a:spcAft>
                <a:spcPts val="0"/>
              </a:spcAft>
              <a:buNone/>
            </a:pPr>
            <a:endParaRPr sz="36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άρθρο 200Α ΚΠΔ</a:t>
            </a:r>
            <a:r>
              <a:rPr lang="el-GR" sz="2400" b="1" dirty="0">
                <a:solidFill>
                  <a:srgbClr val="000000"/>
                </a:solidFill>
                <a:latin typeface="Times New Roman"/>
                <a:ea typeface="Times New Roman"/>
                <a:cs typeface="Times New Roman"/>
                <a:sym typeface="Times New Roman"/>
              </a:rPr>
              <a:t> – Ανάλυση DNA</a:t>
            </a:r>
            <a:r>
              <a:rPr lang="el-GR" sz="2400" dirty="0">
                <a:solidFill>
                  <a:srgbClr val="000000"/>
                </a:solidFill>
                <a:latin typeface="Times New Roman"/>
                <a:ea typeface="Times New Roman"/>
                <a:cs typeface="Times New Roman"/>
                <a:sym typeface="Times New Roman"/>
              </a:rPr>
              <a:t>:</a:t>
            </a:r>
            <a:r>
              <a:rPr lang="el-GR" sz="2400" i="1" dirty="0">
                <a:solidFill>
                  <a:srgbClr val="000000"/>
                </a:solidFill>
                <a:latin typeface="Times New Roman"/>
                <a:ea typeface="Times New Roman"/>
                <a:cs typeface="Times New Roman"/>
                <a:sym typeface="Times New Roman"/>
              </a:rPr>
              <a:t> «Όταν υπάρχουν σοβαρές ενδείξεις ότι ένα πρόσωπο έχει τελέσει κακούργημα ή πλημμέλημα που τιμωρείται με ποινή φυλάκισης τουλάχιστον ενός (1) έτους, οι διωκτικές αρχές λαμβάνουν υποχρεωτικά γενετικό υλικό για ανάλυση του </a:t>
            </a:r>
            <a:r>
              <a:rPr lang="el-GR" sz="2400" i="1" dirty="0" err="1">
                <a:solidFill>
                  <a:srgbClr val="000000"/>
                </a:solidFill>
                <a:latin typeface="Times New Roman"/>
                <a:ea typeface="Times New Roman"/>
                <a:cs typeface="Times New Roman"/>
                <a:sym typeface="Times New Roman"/>
              </a:rPr>
              <a:t>δεοξυριβονουκλεϊκου</a:t>
            </a:r>
            <a:r>
              <a:rPr lang="el-GR" sz="2400" i="1" dirty="0">
                <a:solidFill>
                  <a:srgbClr val="000000"/>
                </a:solidFill>
                <a:latin typeface="Times New Roman"/>
                <a:ea typeface="Times New Roman"/>
                <a:cs typeface="Times New Roman"/>
                <a:sym typeface="Times New Roman"/>
              </a:rPr>
              <a:t> οξέος (D.N.A.)…..</a:t>
            </a:r>
            <a:r>
              <a:rPr lang="el-GR" sz="2400" i="1" u="sng" dirty="0">
                <a:solidFill>
                  <a:srgbClr val="000000"/>
                </a:solidFill>
                <a:latin typeface="Times New Roman"/>
                <a:ea typeface="Times New Roman"/>
                <a:cs typeface="Times New Roman"/>
                <a:sym typeface="Times New Roman"/>
              </a:rPr>
              <a:t>Η ανάλυση περιορίζεται αποκλειστικά στα δεδομένα που είναι απολύτως αναγκαία </a:t>
            </a:r>
            <a:r>
              <a:rPr lang="el-GR" sz="2400" i="1" dirty="0">
                <a:solidFill>
                  <a:srgbClr val="000000"/>
                </a:solidFill>
                <a:latin typeface="Times New Roman"/>
                <a:ea typeface="Times New Roman"/>
                <a:cs typeface="Times New Roman"/>
                <a:sym typeface="Times New Roman"/>
              </a:rPr>
              <a:t>για τη διαπίστωση αυτή και διεξάγεται σε κρατικό ή πανεπιστημιακό εργαστήριο…»</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άρθρο 364 παρ.2 ΚΠΔ </a:t>
            </a: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Ανάγνωση των εγγράφων</a:t>
            </a:r>
            <a:r>
              <a:rPr lang="el-GR" sz="24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Διαβάζονται επίσης τα πρακτικά της ίδια ποινικής δίκης που είχε αναβληθεί. </a:t>
            </a:r>
            <a:r>
              <a:rPr lang="el-GR" sz="2400" i="1" u="sng" dirty="0">
                <a:solidFill>
                  <a:srgbClr val="000000"/>
                </a:solidFill>
                <a:latin typeface="Times New Roman"/>
                <a:ea typeface="Times New Roman"/>
                <a:cs typeface="Times New Roman"/>
                <a:sym typeface="Times New Roman"/>
              </a:rPr>
              <a:t>Επίσης τα έγγραφα από άλλη ποινική ή πολιτική δίκη, στην οποία εκδόθηκε αμετάκλητη απόφαση</a:t>
            </a:r>
            <a:r>
              <a:rPr lang="el-GR" sz="2400" i="1" dirty="0">
                <a:solidFill>
                  <a:srgbClr val="000000"/>
                </a:solidFill>
                <a:latin typeface="Times New Roman"/>
                <a:ea typeface="Times New Roman"/>
                <a:cs typeface="Times New Roman"/>
                <a:sym typeface="Times New Roman"/>
              </a:rPr>
              <a:t>, αν το δικαστήριο κρίνει ότι η ανάγνωση αυτή είναι κρίσιμη.</a:t>
            </a:r>
            <a:r>
              <a:rPr lang="el-GR" sz="2400" dirty="0">
                <a:solidFill>
                  <a:srgbClr val="000000"/>
                </a:solidFill>
                <a:latin typeface="Times New Roman"/>
                <a:ea typeface="Times New Roman"/>
                <a:cs typeface="Times New Roman"/>
                <a:sym typeface="Times New Roman"/>
              </a:rPr>
              <a:t>»</a:t>
            </a:r>
            <a:endParaRPr dirty="0"/>
          </a:p>
        </p:txBody>
      </p:sp>
      <p:pic>
        <p:nvPicPr>
          <p:cNvPr id="278" name="Google Shape;278;p6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79" name="Google Shape;279;p6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80" name="Google Shape;280;p6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81" name="Google Shape;281;p69"/>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70"/>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200" b="1" dirty="0">
                <a:solidFill>
                  <a:srgbClr val="000000"/>
                </a:solidFill>
                <a:latin typeface="Times New Roman"/>
                <a:ea typeface="Times New Roman"/>
                <a:cs typeface="Times New Roman"/>
                <a:sym typeface="Times New Roman"/>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a:t>
            </a:r>
            <a:r>
              <a:rPr lang="el-GR" sz="3200" b="1" dirty="0" smtClean="0">
                <a:solidFill>
                  <a:schemeClr val="accent2"/>
                </a:solidFill>
                <a:latin typeface="Times New Roman"/>
                <a:ea typeface="Times New Roman"/>
                <a:cs typeface="Times New Roman"/>
                <a:sym typeface="Times New Roman"/>
              </a:rPr>
              <a:t> </a:t>
            </a:r>
            <a:r>
              <a:rPr lang="el-GR" sz="3200" b="1" dirty="0">
                <a:solidFill>
                  <a:schemeClr val="accent2"/>
                </a:solidFill>
                <a:latin typeface="Times New Roman"/>
                <a:ea typeface="Times New Roman"/>
                <a:cs typeface="Times New Roman"/>
                <a:sym typeface="Times New Roman"/>
              </a:rPr>
              <a:t>μέχρι </a:t>
            </a:r>
            <a:r>
              <a:rPr lang="en-US" sz="3200" b="1" dirty="0" smtClean="0">
                <a:solidFill>
                  <a:schemeClr val="accent2"/>
                </a:solidFill>
                <a:latin typeface="Times New Roman"/>
                <a:ea typeface="Times New Roman"/>
                <a:cs typeface="Times New Roman"/>
                <a:sym typeface="Times New Roman"/>
              </a:rPr>
              <a:t>25/5</a:t>
            </a:r>
            <a:r>
              <a:rPr lang="el-GR" sz="3200" b="1" dirty="0" smtClean="0">
                <a:solidFill>
                  <a:schemeClr val="accent2"/>
                </a:solidFill>
                <a:latin typeface="Times New Roman"/>
                <a:ea typeface="Times New Roman"/>
                <a:cs typeface="Times New Roman"/>
                <a:sym typeface="Times New Roman"/>
              </a:rPr>
              <a:t>/2018</a:t>
            </a:r>
            <a:r>
              <a:rPr lang="en-US" sz="3200" b="1" dirty="0" smtClean="0">
                <a:solidFill>
                  <a:schemeClr val="accent2"/>
                </a:solidFill>
                <a:latin typeface="Times New Roman"/>
                <a:ea typeface="Times New Roman"/>
                <a:cs typeface="Times New Roman"/>
                <a:sym typeface="Times New Roman"/>
              </a:rPr>
              <a:t> </a:t>
            </a:r>
            <a:endParaRPr sz="32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chemeClr val="dk1"/>
              </a:buClr>
              <a:buSzPts val="2400"/>
              <a:buFont typeface="Times New Roman"/>
              <a:buChar char="•"/>
            </a:pPr>
            <a:r>
              <a:rPr lang="el-GR" sz="2400" b="1" u="sng" dirty="0">
                <a:solidFill>
                  <a:schemeClr val="dk1"/>
                </a:solidFill>
                <a:latin typeface="Times New Roman"/>
                <a:ea typeface="Times New Roman"/>
                <a:cs typeface="Times New Roman"/>
                <a:sym typeface="Times New Roman"/>
              </a:rPr>
              <a:t>Άρθρο 7</a:t>
            </a:r>
            <a:r>
              <a:rPr lang="el-GR" sz="2400" b="1" u="sng" baseline="30000" dirty="0">
                <a:solidFill>
                  <a:schemeClr val="dk1"/>
                </a:solidFill>
                <a:latin typeface="Times New Roman"/>
                <a:ea typeface="Times New Roman"/>
                <a:cs typeface="Times New Roman"/>
                <a:sym typeface="Times New Roman"/>
              </a:rPr>
              <a:t>Α</a:t>
            </a:r>
            <a:r>
              <a:rPr lang="el-GR" sz="2400" b="1" u="sng" dirty="0">
                <a:solidFill>
                  <a:schemeClr val="dk1"/>
                </a:solidFill>
                <a:latin typeface="Times New Roman"/>
                <a:ea typeface="Times New Roman"/>
                <a:cs typeface="Times New Roman"/>
                <a:sym typeface="Times New Roman"/>
              </a:rPr>
              <a:t> </a:t>
            </a:r>
            <a:r>
              <a:rPr lang="el-GR" sz="2400" b="1" dirty="0">
                <a:solidFill>
                  <a:schemeClr val="dk1"/>
                </a:solidFill>
                <a:latin typeface="Times New Roman"/>
                <a:ea typeface="Times New Roman"/>
                <a:cs typeface="Times New Roman"/>
                <a:sym typeface="Times New Roman"/>
              </a:rPr>
              <a:t>- Απαλλαγή υποχρέωσης γνωστοποίησης και λήψης άδειας: </a:t>
            </a:r>
            <a:r>
              <a:rPr lang="el-GR" sz="2400" dirty="0">
                <a:solidFill>
                  <a:srgbClr val="000000"/>
                </a:solidFill>
                <a:latin typeface="Times New Roman"/>
                <a:ea typeface="Times New Roman"/>
                <a:cs typeface="Times New Roman"/>
                <a:sym typeface="Times New Roman"/>
              </a:rPr>
              <a:t>1. Ο υπεύθυνος επεξεργασίας </a:t>
            </a:r>
            <a:r>
              <a:rPr lang="el-GR" sz="2400" u="sng" dirty="0">
                <a:solidFill>
                  <a:srgbClr val="000000"/>
                </a:solidFill>
                <a:latin typeface="Times New Roman"/>
                <a:ea typeface="Times New Roman"/>
                <a:cs typeface="Times New Roman"/>
                <a:sym typeface="Times New Roman"/>
              </a:rPr>
              <a:t>απαλλάσσεται από την υποχρέωση γνωστοποίησης </a:t>
            </a:r>
            <a:r>
              <a:rPr lang="el-GR" sz="2400" dirty="0">
                <a:solidFill>
                  <a:srgbClr val="000000"/>
                </a:solidFill>
                <a:latin typeface="Times New Roman"/>
                <a:ea typeface="Times New Roman"/>
                <a:cs typeface="Times New Roman"/>
                <a:sym typeface="Times New Roman"/>
              </a:rPr>
              <a:t>του άρθρου 6 και από την </a:t>
            </a:r>
            <a:r>
              <a:rPr lang="el-GR" sz="2400" u="sng" dirty="0">
                <a:solidFill>
                  <a:srgbClr val="000000"/>
                </a:solidFill>
                <a:latin typeface="Times New Roman"/>
                <a:ea typeface="Times New Roman"/>
                <a:cs typeface="Times New Roman"/>
                <a:sym typeface="Times New Roman"/>
              </a:rPr>
              <a:t>υποχρέωση λήψης άδειας </a:t>
            </a:r>
            <a:r>
              <a:rPr lang="el-GR" sz="2400" dirty="0">
                <a:solidFill>
                  <a:srgbClr val="000000"/>
                </a:solidFill>
                <a:latin typeface="Times New Roman"/>
                <a:ea typeface="Times New Roman"/>
                <a:cs typeface="Times New Roman"/>
                <a:sym typeface="Times New Roman"/>
              </a:rPr>
              <a:t>του άρθρου 7 του παρόντος νόμου στις ακόλουθες περιπτώσεις:</a:t>
            </a:r>
            <a:endParaRPr dirty="0"/>
          </a:p>
          <a:p>
            <a:pPr marL="0" marR="0" lvl="0" indent="-152400" algn="just" rtl="0">
              <a:spcBef>
                <a:spcPts val="0"/>
              </a:spcBef>
              <a:spcAft>
                <a:spcPts val="0"/>
              </a:spcAft>
              <a:buClr>
                <a:srgbClr val="000000"/>
              </a:buClr>
              <a:buSzPts val="2400"/>
              <a:buFont typeface="Times New Roman"/>
              <a:buChar char="•"/>
            </a:pPr>
            <a:r>
              <a:rPr lang="el-GR" sz="2400" i="1" dirty="0">
                <a:solidFill>
                  <a:srgbClr val="000000"/>
                </a:solidFill>
                <a:latin typeface="Times New Roman"/>
                <a:ea typeface="Times New Roman"/>
                <a:cs typeface="Times New Roman"/>
                <a:sym typeface="Times New Roman"/>
              </a:rPr>
              <a:t>α</a:t>
            </a:r>
            <a:r>
              <a:rPr lang="el-GR" sz="2400" i="1" u="sng" dirty="0">
                <a:solidFill>
                  <a:srgbClr val="000000"/>
                </a:solidFill>
                <a:latin typeface="Times New Roman"/>
                <a:ea typeface="Times New Roman"/>
                <a:cs typeface="Times New Roman"/>
                <a:sym typeface="Times New Roman"/>
              </a:rPr>
              <a:t>) Όταν η επεξεργασία πραγματοποιείται αποκλειστικά για σκοπούς που συνδέονται άμεσα με σχέση εργασίας ή έργου ή με παροχή υπηρεσιών</a:t>
            </a:r>
            <a:r>
              <a:rPr lang="el-GR" sz="2400" i="1" dirty="0">
                <a:solidFill>
                  <a:srgbClr val="000000"/>
                </a:solidFill>
                <a:latin typeface="Times New Roman"/>
                <a:ea typeface="Times New Roman"/>
                <a:cs typeface="Times New Roman"/>
                <a:sym typeface="Times New Roman"/>
              </a:rPr>
              <a:t> στο δημόσιο τομέα και είναι αναγκαία για την εκπλήρωση υποχρέωσης που επιβάλλει ο νόμος ή για την εκτέλεση των υποχρεώσεων από τις παραπάνω σχέσεις και το υποκείμενο έχει προηγουμένως ενημερωθεί.</a:t>
            </a:r>
            <a:endParaRPr dirty="0"/>
          </a:p>
          <a:p>
            <a:pPr marL="0" marR="0" lvl="0" indent="-152400" algn="just" rtl="0">
              <a:spcBef>
                <a:spcPts val="0"/>
              </a:spcBef>
              <a:spcAft>
                <a:spcPts val="0"/>
              </a:spcAft>
              <a:buClr>
                <a:srgbClr val="000000"/>
              </a:buClr>
              <a:buSzPts val="2400"/>
              <a:buFont typeface="Times New Roman"/>
              <a:buChar char="•"/>
            </a:pPr>
            <a:r>
              <a:rPr lang="el-GR" sz="2400" i="1" dirty="0">
                <a:solidFill>
                  <a:srgbClr val="000000"/>
                </a:solidFill>
                <a:latin typeface="Times New Roman"/>
                <a:ea typeface="Times New Roman"/>
                <a:cs typeface="Times New Roman"/>
                <a:sym typeface="Times New Roman"/>
              </a:rPr>
              <a:t>β) </a:t>
            </a:r>
            <a:r>
              <a:rPr lang="el-GR" sz="2400" i="1" u="sng" dirty="0">
                <a:solidFill>
                  <a:srgbClr val="000000"/>
                </a:solidFill>
                <a:latin typeface="Times New Roman"/>
                <a:ea typeface="Times New Roman"/>
                <a:cs typeface="Times New Roman"/>
                <a:sym typeface="Times New Roman"/>
              </a:rPr>
              <a:t>Όταν η επεξεργασία αφορά πελάτες ή προμηθευτές, εφόσον τα δεδομένα δεν διαβιβάζονται ούτε κοινοποιούνται σε τρί</a:t>
            </a:r>
            <a:r>
              <a:rPr lang="el-GR" sz="2400" i="1" dirty="0">
                <a:solidFill>
                  <a:srgbClr val="000000"/>
                </a:solidFill>
                <a:latin typeface="Times New Roman"/>
                <a:ea typeface="Times New Roman"/>
                <a:cs typeface="Times New Roman"/>
                <a:sym typeface="Times New Roman"/>
              </a:rPr>
              <a:t>τους. </a:t>
            </a:r>
            <a:r>
              <a:rPr lang="el-GR" sz="2400" b="1" i="1" dirty="0">
                <a:solidFill>
                  <a:srgbClr val="000000"/>
                </a:solidFill>
                <a:latin typeface="Times New Roman"/>
                <a:ea typeface="Times New Roman"/>
                <a:cs typeface="Times New Roman"/>
                <a:sym typeface="Times New Roman"/>
              </a:rPr>
              <a:t>Για την εφαρμογή της παρούσας διάταξης τα δικαστήρια και οι δημόσιες αρχές δεν λογίζονται ως τρίτοι</a:t>
            </a:r>
            <a:r>
              <a:rPr lang="el-GR" sz="2400" i="1" dirty="0">
                <a:solidFill>
                  <a:srgbClr val="000000"/>
                </a:solidFill>
                <a:latin typeface="Times New Roman"/>
                <a:ea typeface="Times New Roman"/>
                <a:cs typeface="Times New Roman"/>
                <a:sym typeface="Times New Roman"/>
              </a:rPr>
              <a:t>, εφόσον τη διαβίβαση ή κοινοποίηση επιβάλλει νόμος ή δικαστική απόφαση. Δεν απαλλάσσονται από την υποχρέωση γνωστοποίησης οι ασφαλιστικές εταιρείες για όλους τους κλάδους ασφάλισης, οι φαρμακευτικές εταιρείες, οι εταιρείες εμπορίας πληροφοριών και τα χρηματοπιστωτικά νομικά πρόσωπα, όπως οι τράπεζες και οι εταιρείες έκδοσης πιστωτικών καρτών.</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152400" algn="ctr" rtl="0">
              <a:spcBef>
                <a:spcPts val="0"/>
              </a:spcBef>
              <a:spcAft>
                <a:spcPts val="0"/>
              </a:spcAft>
              <a:buClr>
                <a:schemeClr val="dk1"/>
              </a:buClr>
              <a:buSzPts val="2400"/>
              <a:buFont typeface="Gill Sans"/>
              <a:buChar char="•"/>
            </a:pPr>
            <a:r>
              <a:rPr lang="el-GR" sz="2400" dirty="0">
                <a:solidFill>
                  <a:schemeClr val="dk1"/>
                </a:solidFill>
                <a:latin typeface="Gill Sans"/>
                <a:ea typeface="Gill Sans"/>
                <a:cs typeface="Gill Sans"/>
                <a:sym typeface="Gill Sans"/>
              </a:rPr>
              <a:t/>
            </a:r>
            <a:br>
              <a:rPr lang="el-GR" sz="2400" dirty="0">
                <a:solidFill>
                  <a:schemeClr val="dk1"/>
                </a:solidFill>
                <a:latin typeface="Gill Sans"/>
                <a:ea typeface="Gill Sans"/>
                <a:cs typeface="Gill Sans"/>
                <a:sym typeface="Gill Sans"/>
              </a:rPr>
            </a:br>
            <a:endParaRPr sz="2400"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400" b="1" dirty="0">
              <a:solidFill>
                <a:srgbClr val="000000"/>
              </a:solidFill>
              <a:latin typeface="Times New Roman"/>
              <a:ea typeface="Times New Roman"/>
              <a:cs typeface="Times New Roman"/>
              <a:sym typeface="Times New Roman"/>
            </a:endParaRPr>
          </a:p>
        </p:txBody>
      </p:sp>
      <p:pic>
        <p:nvPicPr>
          <p:cNvPr id="287" name="Google Shape;287;p7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88" name="Google Shape;288;p7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89" name="Google Shape;289;p7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90" name="Google Shape;290;p70"/>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71"/>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200" b="1" dirty="0">
                <a:solidFill>
                  <a:srgbClr val="000000"/>
                </a:solidFill>
                <a:latin typeface="Times New Roman"/>
                <a:ea typeface="Times New Roman"/>
                <a:cs typeface="Times New Roman"/>
                <a:sym typeface="Times New Roman"/>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a:t>
            </a:r>
            <a:r>
              <a:rPr lang="el-GR" sz="3200" b="1" dirty="0" smtClean="0">
                <a:solidFill>
                  <a:schemeClr val="accent2"/>
                </a:solidFill>
                <a:latin typeface="Times New Roman"/>
                <a:ea typeface="Times New Roman"/>
                <a:cs typeface="Times New Roman"/>
                <a:sym typeface="Times New Roman"/>
              </a:rPr>
              <a:t> </a:t>
            </a:r>
            <a:r>
              <a:rPr lang="el-GR" sz="3200" b="1" dirty="0">
                <a:solidFill>
                  <a:schemeClr val="accent2"/>
                </a:solidFill>
                <a:latin typeface="Times New Roman"/>
                <a:ea typeface="Times New Roman"/>
                <a:cs typeface="Times New Roman"/>
                <a:sym typeface="Times New Roman"/>
              </a:rPr>
              <a:t>μέχρι </a:t>
            </a:r>
            <a:r>
              <a:rPr lang="en-US" sz="3200" b="1" dirty="0" smtClean="0">
                <a:solidFill>
                  <a:schemeClr val="accent2"/>
                </a:solidFill>
                <a:latin typeface="Times New Roman"/>
                <a:ea typeface="Times New Roman"/>
                <a:cs typeface="Times New Roman"/>
                <a:sym typeface="Times New Roman"/>
              </a:rPr>
              <a:t>25/5</a:t>
            </a:r>
            <a:r>
              <a:rPr lang="el-GR" sz="3200" b="1" dirty="0" smtClean="0">
                <a:solidFill>
                  <a:schemeClr val="accent2"/>
                </a:solidFill>
                <a:latin typeface="Times New Roman"/>
                <a:ea typeface="Times New Roman"/>
                <a:cs typeface="Times New Roman"/>
                <a:sym typeface="Times New Roman"/>
              </a:rPr>
              <a:t>/2018</a:t>
            </a:r>
            <a:r>
              <a:rPr lang="el-GR" sz="3200" b="1" dirty="0" smtClean="0">
                <a:solidFill>
                  <a:schemeClr val="accent2"/>
                </a:solidFill>
                <a:latin typeface="Times New Roman"/>
                <a:ea typeface="Times New Roman"/>
                <a:cs typeface="Times New Roman"/>
                <a:sym typeface="Times New Roman"/>
              </a:rPr>
              <a:t> </a:t>
            </a:r>
            <a:endParaRPr sz="32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chemeClr val="dk1"/>
              </a:buClr>
              <a:buSzPts val="2400"/>
              <a:buFont typeface="Times New Roman"/>
              <a:buChar char="•"/>
            </a:pPr>
            <a:r>
              <a:rPr lang="el-GR" sz="2400" b="1" u="sng" dirty="0">
                <a:solidFill>
                  <a:schemeClr val="dk1"/>
                </a:solidFill>
                <a:latin typeface="Times New Roman"/>
                <a:ea typeface="Times New Roman"/>
                <a:cs typeface="Times New Roman"/>
                <a:sym typeface="Times New Roman"/>
              </a:rPr>
              <a:t>Άρθρο 7</a:t>
            </a:r>
            <a:r>
              <a:rPr lang="el-GR" sz="2400" b="1" u="sng" baseline="30000" dirty="0">
                <a:solidFill>
                  <a:schemeClr val="dk1"/>
                </a:solidFill>
                <a:latin typeface="Times New Roman"/>
                <a:ea typeface="Times New Roman"/>
                <a:cs typeface="Times New Roman"/>
                <a:sym typeface="Times New Roman"/>
              </a:rPr>
              <a:t>Α</a:t>
            </a:r>
            <a:r>
              <a:rPr lang="el-GR" sz="2400" b="1" u="sng" dirty="0">
                <a:solidFill>
                  <a:schemeClr val="dk1"/>
                </a:solidFill>
                <a:latin typeface="Times New Roman"/>
                <a:ea typeface="Times New Roman"/>
                <a:cs typeface="Times New Roman"/>
                <a:sym typeface="Times New Roman"/>
              </a:rPr>
              <a:t> </a:t>
            </a:r>
            <a:r>
              <a:rPr lang="el-GR" sz="2400" b="1" dirty="0">
                <a:solidFill>
                  <a:schemeClr val="dk1"/>
                </a:solidFill>
                <a:latin typeface="Times New Roman"/>
                <a:ea typeface="Times New Roman"/>
                <a:cs typeface="Times New Roman"/>
                <a:sym typeface="Times New Roman"/>
              </a:rPr>
              <a:t>- Απαλλαγή υποχρέωσης γνωστοποίησης και λήψης άδειας: </a:t>
            </a:r>
            <a:r>
              <a:rPr lang="el-GR" sz="2400" dirty="0">
                <a:solidFill>
                  <a:srgbClr val="000000"/>
                </a:solidFill>
                <a:latin typeface="Times New Roman"/>
                <a:ea typeface="Times New Roman"/>
                <a:cs typeface="Times New Roman"/>
                <a:sym typeface="Times New Roman"/>
              </a:rPr>
              <a:t>1. Ο υπεύθυνος επεξεργασίας απαλλάσσεται από την υποχρέωση γνωστοποίησης του άρθρου 6 και από την υποχρέωση λήψης άδειας του άρθρου 7 του παρόντος νόμου στις ακόλουθες περιπτώσεις:</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i="1" dirty="0">
                <a:solidFill>
                  <a:srgbClr val="000000"/>
                </a:solidFill>
                <a:latin typeface="Times New Roman"/>
                <a:ea typeface="Times New Roman"/>
                <a:cs typeface="Times New Roman"/>
                <a:sym typeface="Times New Roman"/>
              </a:rPr>
              <a:t>ε</a:t>
            </a:r>
            <a:r>
              <a:rPr lang="el-GR" sz="2400" i="1" dirty="0">
                <a:solidFill>
                  <a:srgbClr val="000000"/>
                </a:solidFill>
                <a:latin typeface="Times New Roman"/>
                <a:ea typeface="Times New Roman"/>
                <a:cs typeface="Times New Roman"/>
                <a:sym typeface="Times New Roman"/>
              </a:rPr>
              <a:t>) </a:t>
            </a:r>
            <a:r>
              <a:rPr lang="el-GR" sz="2400" b="1" i="1" dirty="0">
                <a:solidFill>
                  <a:srgbClr val="000000"/>
                </a:solidFill>
                <a:latin typeface="Times New Roman"/>
                <a:ea typeface="Times New Roman"/>
                <a:cs typeface="Times New Roman"/>
                <a:sym typeface="Times New Roman"/>
              </a:rPr>
              <a:t>Όταν η επεξεργασία γίνεται από δικηγόρους</a:t>
            </a:r>
            <a:r>
              <a:rPr lang="el-GR" sz="2400" i="1" dirty="0">
                <a:solidFill>
                  <a:srgbClr val="000000"/>
                </a:solidFill>
                <a:latin typeface="Times New Roman"/>
                <a:ea typeface="Times New Roman"/>
                <a:cs typeface="Times New Roman"/>
                <a:sym typeface="Times New Roman"/>
              </a:rPr>
              <a:t>, συμβολαιογράφους, άμισθους υποθηκοφύλακες και δικαστικούς επιμελητές ή εταιρείες των προσώπων αυτών και </a:t>
            </a:r>
            <a:r>
              <a:rPr lang="el-GR" sz="2400" b="1" i="1" dirty="0">
                <a:solidFill>
                  <a:srgbClr val="000000"/>
                </a:solidFill>
                <a:latin typeface="Times New Roman"/>
                <a:ea typeface="Times New Roman"/>
                <a:cs typeface="Times New Roman"/>
                <a:sym typeface="Times New Roman"/>
              </a:rPr>
              <a:t>αφορά στην παροχή νομικών υπηρεσιών προς πελάτες τους</a:t>
            </a:r>
            <a:r>
              <a:rPr lang="el-GR" sz="2400" i="1" dirty="0">
                <a:solidFill>
                  <a:srgbClr val="000000"/>
                </a:solidFill>
                <a:latin typeface="Times New Roman"/>
                <a:ea typeface="Times New Roman"/>
                <a:cs typeface="Times New Roman"/>
                <a:sym typeface="Times New Roman"/>
              </a:rPr>
              <a:t>, </a:t>
            </a:r>
            <a:r>
              <a:rPr lang="el-GR" sz="2400" b="1" i="1" dirty="0">
                <a:solidFill>
                  <a:srgbClr val="000000"/>
                </a:solidFill>
                <a:latin typeface="Times New Roman"/>
                <a:ea typeface="Times New Roman"/>
                <a:cs typeface="Times New Roman"/>
                <a:sym typeface="Times New Roman"/>
              </a:rPr>
              <a:t>εφόσον ο υπεύθυνος επεξεργασίας και τα μέλη των εταιρειών </a:t>
            </a:r>
            <a:r>
              <a:rPr lang="el-GR" sz="2400" b="1" i="1" u="sng" dirty="0">
                <a:solidFill>
                  <a:srgbClr val="000000"/>
                </a:solidFill>
                <a:latin typeface="Times New Roman"/>
                <a:ea typeface="Times New Roman"/>
                <a:cs typeface="Times New Roman"/>
                <a:sym typeface="Times New Roman"/>
              </a:rPr>
              <a:t>δεσμεύονται από υποχρέωση απορρήτου </a:t>
            </a:r>
            <a:r>
              <a:rPr lang="el-GR" sz="2400" b="1" i="1" dirty="0">
                <a:solidFill>
                  <a:srgbClr val="000000"/>
                </a:solidFill>
                <a:latin typeface="Times New Roman"/>
                <a:ea typeface="Times New Roman"/>
                <a:cs typeface="Times New Roman"/>
                <a:sym typeface="Times New Roman"/>
              </a:rPr>
              <a:t>που προβλέπει νόμος και τα δεδομένα </a:t>
            </a:r>
            <a:r>
              <a:rPr lang="el-GR" sz="2400" b="1" i="1" u="sng" dirty="0">
                <a:solidFill>
                  <a:srgbClr val="000000"/>
                </a:solidFill>
                <a:latin typeface="Times New Roman"/>
                <a:ea typeface="Times New Roman"/>
                <a:cs typeface="Times New Roman"/>
                <a:sym typeface="Times New Roman"/>
              </a:rPr>
              <a:t>δεν διαβιβάζονται ούτε κοινοποιούνται σε τρίτους</a:t>
            </a:r>
            <a:r>
              <a:rPr lang="el-GR" sz="2400" i="1" dirty="0">
                <a:solidFill>
                  <a:srgbClr val="000000"/>
                </a:solidFill>
                <a:latin typeface="Times New Roman"/>
                <a:ea typeface="Times New Roman"/>
                <a:cs typeface="Times New Roman"/>
                <a:sym typeface="Times New Roman"/>
              </a:rPr>
              <a:t>, εκτός από τις περιπτώσεις που αυτό είναι αναγκαίο και συνδέεται άμεσα με την εκπλήρωση εντολής του πελάτη.</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dirty="0">
                <a:solidFill>
                  <a:srgbClr val="000000"/>
                </a:solidFill>
                <a:latin typeface="Times New Roman"/>
                <a:ea typeface="Times New Roman"/>
                <a:cs typeface="Times New Roman"/>
                <a:sym typeface="Times New Roman"/>
              </a:rPr>
              <a:t>στ</a:t>
            </a:r>
            <a:r>
              <a:rPr lang="el-GR" sz="2400" i="1" dirty="0">
                <a:solidFill>
                  <a:srgbClr val="000000"/>
                </a:solidFill>
                <a:latin typeface="Times New Roman"/>
                <a:ea typeface="Times New Roman"/>
                <a:cs typeface="Times New Roman"/>
                <a:sym typeface="Times New Roman"/>
              </a:rPr>
              <a:t>) Όταν η επεξεργασία γίνεται </a:t>
            </a:r>
            <a:r>
              <a:rPr lang="el-GR" sz="2400" i="1" u="sng" dirty="0">
                <a:solidFill>
                  <a:srgbClr val="000000"/>
                </a:solidFill>
                <a:latin typeface="Times New Roman"/>
                <a:ea typeface="Times New Roman"/>
                <a:cs typeface="Times New Roman"/>
                <a:sym typeface="Times New Roman"/>
              </a:rPr>
              <a:t>από δικαστικές αρχές ή υπηρεσίες </a:t>
            </a:r>
            <a:r>
              <a:rPr lang="el-GR" sz="2400" i="1" dirty="0">
                <a:solidFill>
                  <a:srgbClr val="000000"/>
                </a:solidFill>
                <a:latin typeface="Times New Roman"/>
                <a:ea typeface="Times New Roman"/>
                <a:cs typeface="Times New Roman"/>
                <a:sym typeface="Times New Roman"/>
              </a:rPr>
              <a:t>εκτός από τις λοιπές αρχές του εδαφίου </a:t>
            </a:r>
            <a:r>
              <a:rPr lang="el-GR" sz="2400" i="1" dirty="0" err="1">
                <a:solidFill>
                  <a:srgbClr val="000000"/>
                </a:solidFill>
                <a:latin typeface="Times New Roman"/>
                <a:ea typeface="Times New Roman"/>
                <a:cs typeface="Times New Roman"/>
                <a:sym typeface="Times New Roman"/>
              </a:rPr>
              <a:t>β΄</a:t>
            </a:r>
            <a:r>
              <a:rPr lang="el-GR" sz="2400" i="1" dirty="0">
                <a:solidFill>
                  <a:srgbClr val="000000"/>
                </a:solidFill>
                <a:latin typeface="Times New Roman"/>
                <a:ea typeface="Times New Roman"/>
                <a:cs typeface="Times New Roman"/>
                <a:sym typeface="Times New Roman"/>
              </a:rPr>
              <a:t> της παραγράφου 2 του άρθρου 3 </a:t>
            </a:r>
            <a:r>
              <a:rPr lang="el-GR" sz="2400" i="1" u="sng" dirty="0">
                <a:solidFill>
                  <a:srgbClr val="000000"/>
                </a:solidFill>
                <a:latin typeface="Times New Roman"/>
                <a:ea typeface="Times New Roman"/>
                <a:cs typeface="Times New Roman"/>
                <a:sym typeface="Times New Roman"/>
              </a:rPr>
              <a:t>στο πλαίσιο απονομής της δικαιοσύνης ή για την εξυπηρέτηση των αναγκών της λειτουργίας τους</a:t>
            </a:r>
            <a:r>
              <a:rPr lang="el-GR" sz="2400" i="1"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l-GR" sz="2400" dirty="0">
                <a:solidFill>
                  <a:schemeClr val="dk1"/>
                </a:solidFill>
                <a:latin typeface="Gill Sans"/>
                <a:ea typeface="Gill Sans"/>
                <a:cs typeface="Gill Sans"/>
                <a:sym typeface="Gill Sans"/>
              </a:rPr>
              <a:t/>
            </a:r>
            <a:br>
              <a:rPr lang="el-GR" sz="2400" dirty="0">
                <a:solidFill>
                  <a:schemeClr val="dk1"/>
                </a:solidFill>
                <a:latin typeface="Gill Sans"/>
                <a:ea typeface="Gill Sans"/>
                <a:cs typeface="Gill Sans"/>
                <a:sym typeface="Gill Sans"/>
              </a:rPr>
            </a:br>
            <a:endParaRPr sz="2400"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400" b="1" dirty="0">
              <a:solidFill>
                <a:srgbClr val="000000"/>
              </a:solidFill>
              <a:latin typeface="Times New Roman"/>
              <a:ea typeface="Times New Roman"/>
              <a:cs typeface="Times New Roman"/>
              <a:sym typeface="Times New Roman"/>
            </a:endParaRPr>
          </a:p>
        </p:txBody>
      </p:sp>
      <p:pic>
        <p:nvPicPr>
          <p:cNvPr id="296" name="Google Shape;296;p7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97" name="Google Shape;297;p7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98" name="Google Shape;298;p7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99" name="Google Shape;299;p71"/>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300" name="Google Shape;300;p71"/>
          <p:cNvSpPr/>
          <p:nvPr/>
        </p:nvSpPr>
        <p:spPr>
          <a:xfrm>
            <a:off x="454025" y="7067550"/>
            <a:ext cx="12195175" cy="2355850"/>
          </a:xfrm>
          <a:prstGeom prst="rect">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Δεν χρειάζεται γνωστοποίηση στην Αρχή όταν η επεξεργασία </a:t>
            </a:r>
            <a:r>
              <a:rPr lang="el-GR" sz="2400" u="sng">
                <a:solidFill>
                  <a:srgbClr val="000000"/>
                </a:solidFill>
                <a:latin typeface="Times New Roman"/>
                <a:ea typeface="Times New Roman"/>
                <a:cs typeface="Times New Roman"/>
                <a:sym typeface="Times New Roman"/>
              </a:rPr>
              <a:t>αφορά την παροχή νομικών υπηρεσιών </a:t>
            </a:r>
            <a:r>
              <a:rPr lang="el-GR" sz="2400">
                <a:solidFill>
                  <a:srgbClr val="000000"/>
                </a:solidFill>
                <a:latin typeface="Times New Roman"/>
                <a:ea typeface="Times New Roman"/>
                <a:cs typeface="Times New Roman"/>
                <a:sym typeface="Times New Roman"/>
              </a:rPr>
              <a:t>προς πελάτες και </a:t>
            </a:r>
            <a:r>
              <a:rPr lang="el-GR" sz="2400" u="sng">
                <a:solidFill>
                  <a:srgbClr val="000000"/>
                </a:solidFill>
                <a:latin typeface="Times New Roman"/>
                <a:ea typeface="Times New Roman"/>
                <a:cs typeface="Times New Roman"/>
                <a:sym typeface="Times New Roman"/>
              </a:rPr>
              <a:t>τα δεδομένα δεν κοινοποιούνται σε τρίτους</a:t>
            </a:r>
            <a:r>
              <a:rPr lang="el-GR" sz="2400">
                <a:solidFill>
                  <a:srgbClr val="000000"/>
                </a:solidFill>
                <a:latin typeface="Times New Roman"/>
                <a:ea typeface="Times New Roman"/>
                <a:cs typeface="Times New Roman"/>
                <a:sym typeface="Times New Roman"/>
              </a:rPr>
              <a:t>, εκτός αν η κοινοποίηση είναι αναγκαία και συνδέεται άμεσα με την εκπλήρωση εντολής του πελάτη.</a:t>
            </a:r>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Αρκεί η ενημέρωση του πελάτη για την </a:t>
            </a:r>
            <a:r>
              <a:rPr lang="el-GR" sz="2400" u="sng">
                <a:solidFill>
                  <a:srgbClr val="000000"/>
                </a:solidFill>
                <a:latin typeface="Times New Roman"/>
                <a:ea typeface="Times New Roman"/>
                <a:cs typeface="Times New Roman"/>
                <a:sym typeface="Times New Roman"/>
              </a:rPr>
              <a:t>τήρηση αρχείου με στοιχεία ταυτοποίησης των πελατών</a:t>
            </a:r>
            <a:r>
              <a:rPr lang="el-GR" sz="2400">
                <a:solidFill>
                  <a:srgbClr val="000000"/>
                </a:solidFill>
                <a:latin typeface="Times New Roman"/>
                <a:ea typeface="Times New Roman"/>
                <a:cs typeface="Times New Roman"/>
                <a:sym typeface="Times New Roman"/>
              </a:rPr>
              <a:t>, νομικών ενεργειών, χρεώσεων, κλπ, ή για την προσκόμιση στοιχείων (που αφορούν τον πελάτη) από τηρούμενα αρχεία σε αρμόδια δικαστήρια (α.7</a:t>
            </a:r>
            <a:r>
              <a:rPr lang="el-GR" sz="2400" baseline="30000">
                <a:solidFill>
                  <a:srgbClr val="000000"/>
                </a:solidFill>
                <a:latin typeface="Times New Roman"/>
                <a:ea typeface="Times New Roman"/>
                <a:cs typeface="Times New Roman"/>
                <a:sym typeface="Times New Roman"/>
              </a:rPr>
              <a:t>Α</a:t>
            </a:r>
            <a:r>
              <a:rPr lang="el-GR" sz="2400">
                <a:solidFill>
                  <a:srgbClr val="000000"/>
                </a:solidFill>
                <a:latin typeface="Times New Roman"/>
                <a:ea typeface="Times New Roman"/>
                <a:cs typeface="Times New Roman"/>
                <a:sym typeface="Times New Roman"/>
              </a:rPr>
              <a:t> παρ.1 περ.β’).</a:t>
            </a:r>
            <a:endParaRPr sz="4200">
              <a:solidFill>
                <a:srgbClr val="000000"/>
              </a:solidFill>
              <a:latin typeface="Gill Sans"/>
              <a:ea typeface="Gill Sans"/>
              <a:cs typeface="Gill Sans"/>
              <a:sym typeface="Gill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7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a:t>
            </a:r>
            <a:r>
              <a:rPr lang="el-GR" sz="3200" b="1" dirty="0" smtClean="0">
                <a:solidFill>
                  <a:schemeClr val="accent2"/>
                </a:solidFill>
                <a:latin typeface="Times New Roman"/>
                <a:ea typeface="Times New Roman"/>
                <a:cs typeface="Times New Roman"/>
                <a:sym typeface="Times New Roman"/>
              </a:rPr>
              <a:t>Τι ίσχυε μέχρι </a:t>
            </a:r>
            <a:r>
              <a:rPr lang="en-US" sz="3200" b="1" dirty="0" smtClean="0">
                <a:solidFill>
                  <a:schemeClr val="accent2"/>
                </a:solidFill>
                <a:latin typeface="Times New Roman"/>
                <a:ea typeface="Times New Roman"/>
                <a:cs typeface="Times New Roman"/>
                <a:sym typeface="Times New Roman"/>
              </a:rPr>
              <a:t>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480"/>
              </a:spcBef>
              <a:spcAft>
                <a:spcPts val="0"/>
              </a:spcAft>
              <a:buNone/>
            </a:pP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ΣυμβΠλημΘεσ</a:t>
            </a:r>
            <a:r>
              <a:rPr lang="el-GR" sz="2400" b="1" dirty="0">
                <a:solidFill>
                  <a:srgbClr val="000000"/>
                </a:solidFill>
                <a:latin typeface="Times New Roman"/>
                <a:ea typeface="Times New Roman"/>
                <a:cs typeface="Times New Roman"/>
                <a:sym typeface="Times New Roman"/>
              </a:rPr>
              <a:t> 1247/2011</a:t>
            </a:r>
            <a:r>
              <a:rPr lang="el-GR" sz="24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a:t>
            </a:r>
            <a:r>
              <a:rPr lang="el-GR" sz="2400" i="1" u="sng" dirty="0">
                <a:solidFill>
                  <a:srgbClr val="000000"/>
                </a:solidFill>
                <a:latin typeface="Times New Roman"/>
                <a:ea typeface="Times New Roman"/>
                <a:cs typeface="Times New Roman"/>
                <a:sym typeface="Times New Roman"/>
              </a:rPr>
              <a:t>Οι δικηγόροι δύναται να θεωρηθούν υπεύθυνοι επεξεργασίας και υπόκεινται στις διατάξεις του ν.2472/1997</a:t>
            </a:r>
            <a:r>
              <a:rPr lang="el-GR" sz="2400" i="1" dirty="0">
                <a:solidFill>
                  <a:srgbClr val="000000"/>
                </a:solidFill>
                <a:latin typeface="Times New Roman"/>
                <a:ea typeface="Times New Roman"/>
                <a:cs typeface="Times New Roman"/>
                <a:sym typeface="Times New Roman"/>
              </a:rPr>
              <a:t>. Η ανακοίνωση του περιεχομένου ποινικών αποφάσεων, </a:t>
            </a:r>
            <a:r>
              <a:rPr lang="el-GR" sz="2400" i="1" u="sng" dirty="0">
                <a:solidFill>
                  <a:srgbClr val="000000"/>
                </a:solidFill>
                <a:latin typeface="Times New Roman"/>
                <a:ea typeface="Times New Roman"/>
                <a:cs typeface="Times New Roman"/>
                <a:sym typeface="Times New Roman"/>
              </a:rPr>
              <a:t>έστω και αν η συλλογή έγινε νόμιμα</a:t>
            </a: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δεν παρέχει άνευ ετέρου δικαίωμα χρησιμοποιήσεώς τους ενώπιον του πολιτικού δικαστηρίου</a:t>
            </a: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εφόσον δεν έχουν καμία απολύτως σχέση με το αντικείμενο της σχετικής δίκης</a:t>
            </a:r>
            <a:r>
              <a:rPr lang="el-GR" sz="2400" i="1" dirty="0">
                <a:solidFill>
                  <a:srgbClr val="000000"/>
                </a:solidFill>
                <a:latin typeface="Times New Roman"/>
                <a:ea typeface="Times New Roman"/>
                <a:cs typeface="Times New Roman"/>
                <a:sym typeface="Times New Roman"/>
              </a:rPr>
              <a:t>. Παραπέμπονται για παράβαση του α.22 παρ.4 του ν.2472/1997 οι πέντε κατηγορούμενοι, οι οποίοι χωρίς την συγκατάθεση του εγκαλούντος και άνευ σχετικού δικαιώματος, έλαβαν γνώση, μετέδωσαν, ανακοίνωσαν και κατέστησαν προσιτά σε μη δικαιούμενα πρόσωπα ευαίσθητα προσωπικά δεδομένα εκείνου, και συγκεκριμένα ποινικών αποφάσεων που είχαν εκδοθεί με κατηγορούμενο τον εγκαλούντα ή μέλη της οικογένειας του, ειδικότερα δε </a:t>
            </a:r>
            <a:r>
              <a:rPr lang="el-GR" sz="2400" b="1" i="1" dirty="0">
                <a:solidFill>
                  <a:srgbClr val="000000"/>
                </a:solidFill>
                <a:latin typeface="Times New Roman"/>
                <a:ea typeface="Times New Roman"/>
                <a:cs typeface="Times New Roman"/>
                <a:sym typeface="Times New Roman"/>
              </a:rPr>
              <a:t>ο πρώτος κατηγορούμενος, δικηγόρος, κατέχοντας αντίγραφα καταδικαστικών αποφάσεων κατά του εγκαλούντος ή μελών της οικογένειας του, με την ιδιότητα του συνηγόρου πολιτικής αγωγής στις περισσότερες από τις σχετικές ποινικές δίκες, εξέδωσε και παρέδωσε αντίγραφα αυτών στους συγκατηγορουμένους του</a:t>
            </a:r>
            <a:r>
              <a:rPr lang="el-GR" sz="2400" i="1" dirty="0">
                <a:solidFill>
                  <a:srgbClr val="000000"/>
                </a:solidFill>
                <a:latin typeface="Times New Roman"/>
                <a:ea typeface="Times New Roman"/>
                <a:cs typeface="Times New Roman"/>
                <a:sym typeface="Times New Roman"/>
              </a:rPr>
              <a:t>, βεβαιώνοντας την γνησιότητα τους, προκειμένου οι τελευταίοι να επικαλεστούν τις επίμαχες ποινικές αποφάσεις και να τις προσκομίσουν σε δίκες που είχαν με τον εγκαλούντα ….. παρά το ότι η σχετική ανακοίνωση του περιεχομένου των ποινικών αποφάσεων ενώπιον του πολιτικού δικαστηρίου δεν ήταν ούτε πρόσφορη ούτε αναγκαία για τη αναγνώριση, άσκηση ή υπεράσπιση οποιουδήποτε δικαιώματος απόδειξης των διαδίκων, εφόσον οι εν λόγω αποφάσεις δεν είχαν καμία απολύτως σχέση με το αντικείμενο της ως άνω πολιτικής δίκης.»  </a:t>
            </a:r>
            <a:endParaRPr dirty="0"/>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400" b="1" dirty="0">
              <a:solidFill>
                <a:srgbClr val="000000"/>
              </a:solidFill>
              <a:latin typeface="Times New Roman"/>
              <a:ea typeface="Times New Roman"/>
              <a:cs typeface="Times New Roman"/>
              <a:sym typeface="Times New Roman"/>
            </a:endParaRPr>
          </a:p>
        </p:txBody>
      </p:sp>
      <p:pic>
        <p:nvPicPr>
          <p:cNvPr id="306" name="Google Shape;306;p7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07" name="Google Shape;307;p7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08" name="Google Shape;308;p7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09" name="Google Shape;309;p7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7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Ροή δεδομένων από και προς το δικηγόρο: </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Εντολείς</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Συνεργάτες δικηγόροι</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Ασκούμενοι δικηγόροι</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Αντίδικοι</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«Αντίδικοι» δικηγόροι</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Δικαστήρια</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Δημόσιες υπηρεσίες</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Κάθε είδους υπηρεσίες, φορέας, εταιρεία, κλπ.</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«τρίτοι»</a:t>
            </a:r>
            <a:endParaRPr dirty="0"/>
          </a:p>
          <a:p>
            <a:pPr marL="0" marR="0" lvl="0" indent="0" algn="just" rtl="0">
              <a:spcBef>
                <a:spcPts val="0"/>
              </a:spcBef>
              <a:spcAft>
                <a:spcPts val="0"/>
              </a:spcAft>
              <a:buClr>
                <a:srgbClr val="000000"/>
              </a:buClr>
              <a:buSzPts val="2800"/>
              <a:buFont typeface="Gill Sans"/>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400" b="1" dirty="0">
              <a:solidFill>
                <a:srgbClr val="000000"/>
              </a:solidFill>
              <a:latin typeface="Times New Roman"/>
              <a:ea typeface="Times New Roman"/>
              <a:cs typeface="Times New Roman"/>
              <a:sym typeface="Times New Roman"/>
            </a:endParaRPr>
          </a:p>
        </p:txBody>
      </p:sp>
      <p:pic>
        <p:nvPicPr>
          <p:cNvPr id="315" name="Google Shape;315;p7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16" name="Google Shape;316;p7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17" name="Google Shape;317;p7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18" name="Google Shape;318;p73"/>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74"/>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Βασικές υποχρεώσεις του Υπευθύνου Επεξεργασίας:</a:t>
            </a:r>
            <a:endParaRPr dirty="0"/>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177800" algn="just" rtl="0">
              <a:lnSpc>
                <a:spcPct val="150000"/>
              </a:lnSpc>
              <a:spcBef>
                <a:spcPts val="0"/>
              </a:spcBef>
              <a:spcAft>
                <a:spcPts val="0"/>
              </a:spcAft>
              <a:buClr>
                <a:srgbClr val="000000"/>
              </a:buClr>
              <a:buSzPts val="2800"/>
              <a:buFont typeface="Times New Roman"/>
              <a:buChar char="•"/>
            </a:pPr>
            <a:r>
              <a:rPr lang="el-GR" sz="2800" b="1" dirty="0">
                <a:solidFill>
                  <a:srgbClr val="000000"/>
                </a:solidFill>
                <a:latin typeface="Times New Roman"/>
                <a:ea typeface="Times New Roman"/>
                <a:cs typeface="Times New Roman"/>
                <a:sym typeface="Times New Roman"/>
              </a:rPr>
              <a:t> </a:t>
            </a:r>
            <a:r>
              <a:rPr lang="el-GR" sz="2800" dirty="0">
                <a:solidFill>
                  <a:srgbClr val="000000"/>
                </a:solidFill>
                <a:latin typeface="Times New Roman"/>
                <a:ea typeface="Times New Roman"/>
                <a:cs typeface="Times New Roman"/>
                <a:sym typeface="Times New Roman"/>
              </a:rPr>
              <a:t>Αρχή νομιμότητας του σκοπού και του τρόπου επεξεργασίας</a:t>
            </a:r>
            <a:endParaRPr dirty="0"/>
          </a:p>
          <a:p>
            <a:pPr marL="0" marR="0" lvl="0" indent="-177800" algn="just" rtl="0">
              <a:lnSpc>
                <a:spcPct val="150000"/>
              </a:lnSpc>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Αρχή της αναλογικότητας</a:t>
            </a:r>
            <a:endParaRPr dirty="0"/>
          </a:p>
          <a:p>
            <a:pPr marL="0" marR="0" lvl="0" indent="-177800" algn="just" rtl="0">
              <a:lnSpc>
                <a:spcPct val="150000"/>
              </a:lnSpc>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Αρχή της ακρίβειας</a:t>
            </a:r>
            <a:endParaRPr dirty="0"/>
          </a:p>
          <a:p>
            <a:pPr marL="0" marR="0" lvl="0" indent="-177800" algn="just" rtl="0">
              <a:lnSpc>
                <a:spcPct val="150000"/>
              </a:lnSpc>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Αρχής της καθορισμένης διάρκειας τήρησης των δεδομένων</a:t>
            </a:r>
            <a:endParaRPr dirty="0"/>
          </a:p>
          <a:p>
            <a:pPr marL="0" marR="0" lvl="0" indent="-177800" algn="just" rtl="0">
              <a:lnSpc>
                <a:spcPct val="150000"/>
              </a:lnSpc>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Λήψη συγκατάθεσης υποκειμένου </a:t>
            </a:r>
            <a:r>
              <a:rPr lang="el-GR" sz="2800" dirty="0" err="1">
                <a:solidFill>
                  <a:srgbClr val="000000"/>
                </a:solidFill>
                <a:latin typeface="Times New Roman"/>
                <a:ea typeface="Times New Roman"/>
                <a:cs typeface="Times New Roman"/>
                <a:sym typeface="Times New Roman"/>
              </a:rPr>
              <a:t>δ.π.χ</a:t>
            </a:r>
            <a:r>
              <a:rPr lang="el-GR" sz="2800" dirty="0">
                <a:solidFill>
                  <a:srgbClr val="000000"/>
                </a:solidFill>
                <a:latin typeface="Times New Roman"/>
                <a:ea typeface="Times New Roman"/>
                <a:cs typeface="Times New Roman"/>
                <a:sym typeface="Times New Roman"/>
              </a:rPr>
              <a:t>. (όπου απαιτείται)</a:t>
            </a:r>
            <a:endParaRPr dirty="0"/>
          </a:p>
          <a:p>
            <a:pPr marL="0" marR="0" lvl="0" indent="0" algn="just" rtl="0">
              <a:spcBef>
                <a:spcPts val="0"/>
              </a:spcBef>
              <a:spcAft>
                <a:spcPts val="0"/>
              </a:spcAft>
              <a:buClr>
                <a:srgbClr val="000000"/>
              </a:buClr>
              <a:buSzPts val="2800"/>
              <a:buFont typeface="Gill Sans"/>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400" b="1" dirty="0">
              <a:solidFill>
                <a:srgbClr val="000000"/>
              </a:solidFill>
              <a:latin typeface="Times New Roman"/>
              <a:ea typeface="Times New Roman"/>
              <a:cs typeface="Times New Roman"/>
              <a:sym typeface="Times New Roman"/>
            </a:endParaRPr>
          </a:p>
        </p:txBody>
      </p:sp>
      <p:pic>
        <p:nvPicPr>
          <p:cNvPr id="324" name="Google Shape;324;p7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25" name="Google Shape;325;p7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26" name="Google Shape;326;p7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27" name="Google Shape;327;p74"/>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75"/>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177800" algn="just" rtl="0">
              <a:spcBef>
                <a:spcPts val="0"/>
              </a:spcBef>
              <a:spcAft>
                <a:spcPts val="0"/>
              </a:spcAft>
              <a:buClr>
                <a:srgbClr val="000000"/>
              </a:buClr>
              <a:buSzPts val="2800"/>
              <a:buFont typeface="Noto Sans Symbols"/>
              <a:buChar char="➢"/>
            </a:pPr>
            <a:r>
              <a:rPr lang="el-GR" sz="2800" b="1"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Αρχή Αναλογικότητας</a:t>
            </a:r>
            <a:r>
              <a:rPr lang="el-GR" sz="2800" b="1" dirty="0">
                <a:solidFill>
                  <a:srgbClr val="000000"/>
                </a:solidFill>
                <a:latin typeface="Times New Roman"/>
                <a:ea typeface="Times New Roman"/>
                <a:cs typeface="Times New Roman"/>
                <a:sym typeface="Times New Roman"/>
              </a:rPr>
              <a:t>: τα υπό επεξεργασία δεδομένα πρέπει να είναι συναφή, πρόσφορα και όχι περισσότερα από όσα κάθε φορά απαιτείται, ενόψει των σκοπών της επεξεργασίας.</a:t>
            </a:r>
            <a:endParaRPr dirty="0"/>
          </a:p>
          <a:p>
            <a:pPr marL="0" marR="0" lvl="0" indent="0" algn="just" rtl="0">
              <a:spcBef>
                <a:spcPts val="0"/>
              </a:spcBef>
              <a:spcAft>
                <a:spcPts val="0"/>
              </a:spcAft>
              <a:buClr>
                <a:srgbClr val="000000"/>
              </a:buClr>
              <a:buSzPts val="2800"/>
              <a:buFont typeface="Noto Sans Symbols"/>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ΑΠΔΠΧ 38/2004</a:t>
            </a:r>
            <a:r>
              <a:rPr lang="el-GR" sz="2800" b="1" dirty="0">
                <a:solidFill>
                  <a:srgbClr val="000000"/>
                </a:solidFill>
                <a:latin typeface="Times New Roman"/>
                <a:ea typeface="Times New Roman"/>
                <a:cs typeface="Times New Roman"/>
                <a:sym typeface="Times New Roman"/>
              </a:rPr>
              <a:t>: </a:t>
            </a:r>
            <a:r>
              <a:rPr lang="el-GR" sz="2800" dirty="0">
                <a:solidFill>
                  <a:srgbClr val="000000"/>
                </a:solidFill>
                <a:latin typeface="Times New Roman"/>
                <a:ea typeface="Times New Roman"/>
                <a:cs typeface="Times New Roman"/>
                <a:sym typeface="Times New Roman"/>
              </a:rPr>
              <a:t>παράνομη η δημιουργία από το δικηγόρο αρχείου με έγγραφα που αφορούσαν υιοθεσία αντιδίκου του πελάτη του και επίκληση τους σε δίκη, λόγω μη νόμιμης συλλογής τους.</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a:t>
            </a:r>
            <a:r>
              <a:rPr lang="el-GR" sz="2800" i="1" dirty="0">
                <a:solidFill>
                  <a:srgbClr val="000000"/>
                </a:solidFill>
                <a:latin typeface="Times New Roman"/>
                <a:ea typeface="Times New Roman"/>
                <a:cs typeface="Times New Roman"/>
                <a:sym typeface="Times New Roman"/>
              </a:rPr>
              <a:t>3.1</a:t>
            </a:r>
            <a:r>
              <a:rPr lang="el-GR" sz="2800" i="1" u="sng" dirty="0">
                <a:solidFill>
                  <a:srgbClr val="000000"/>
                </a:solidFill>
                <a:latin typeface="Times New Roman"/>
                <a:ea typeface="Times New Roman"/>
                <a:cs typeface="Times New Roman"/>
                <a:sym typeface="Times New Roman"/>
              </a:rPr>
              <a:t>.   Η συλλογή των εγγράφων με προσωπικά δεδομένα της καταγγέλλουσας και η, ανεξαρτήτως από τη δημοσιοποίησή τους, </a:t>
            </a:r>
            <a:r>
              <a:rPr lang="el-GR" sz="2800" b="1" i="1" u="sng" dirty="0">
                <a:solidFill>
                  <a:srgbClr val="000000"/>
                </a:solidFill>
                <a:latin typeface="Times New Roman"/>
                <a:ea typeface="Times New Roman"/>
                <a:cs typeface="Times New Roman"/>
                <a:sym typeface="Times New Roman"/>
              </a:rPr>
              <a:t>καταχώριση στο αρχείο του δικηγόρου </a:t>
            </a:r>
            <a:r>
              <a:rPr lang="el-GR" sz="2800" i="1" u="sng" dirty="0">
                <a:solidFill>
                  <a:srgbClr val="000000"/>
                </a:solidFill>
                <a:latin typeface="Times New Roman"/>
                <a:ea typeface="Times New Roman"/>
                <a:cs typeface="Times New Roman"/>
                <a:sym typeface="Times New Roman"/>
              </a:rPr>
              <a:t>*** </a:t>
            </a:r>
            <a:r>
              <a:rPr lang="el-GR" sz="2800" b="1" i="1" u="sng" dirty="0">
                <a:solidFill>
                  <a:srgbClr val="000000"/>
                </a:solidFill>
                <a:latin typeface="Times New Roman"/>
                <a:ea typeface="Times New Roman"/>
                <a:cs typeface="Times New Roman"/>
                <a:sym typeface="Times New Roman"/>
              </a:rPr>
              <a:t>συνιστούν μη νόμιμη επεξεργασία</a:t>
            </a:r>
            <a:r>
              <a:rPr lang="el-GR" sz="2800" i="1" u="sng" dirty="0">
                <a:solidFill>
                  <a:srgbClr val="000000"/>
                </a:solidFill>
                <a:latin typeface="Times New Roman"/>
                <a:ea typeface="Times New Roman"/>
                <a:cs typeface="Times New Roman"/>
                <a:sym typeface="Times New Roman"/>
              </a:rPr>
              <a:t>, αφού δεν δόθηκε επαρκής εξήγηση για το νόμιμο και θεμιτό τρόπο απόκτησης των δεδομένων αυτών</a:t>
            </a:r>
            <a:r>
              <a:rPr lang="el-GR" sz="2800" i="1" dirty="0">
                <a:solidFill>
                  <a:srgbClr val="000000"/>
                </a:solidFill>
                <a:latin typeface="Times New Roman"/>
                <a:ea typeface="Times New Roman"/>
                <a:cs typeface="Times New Roman"/>
                <a:sym typeface="Times New Roman"/>
              </a:rPr>
              <a:t>. Το γεγονός, πάντως, ότι η καταχώριση αυτή έγινε με στοιχεία που η ίδια η καταγγέλλουσα είχε δημοσιοποιήσει λαμβάνεται ιδιαιτέρως υπόψη για την επιβολή της στο διατακτικό αναφερόμενης κυρώσεως</a:t>
            </a:r>
            <a:r>
              <a:rPr lang="el-GR" sz="2800"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b="1" dirty="0">
              <a:solidFill>
                <a:srgbClr val="000000"/>
              </a:solidFill>
              <a:latin typeface="Times New Roman"/>
              <a:ea typeface="Times New Roman"/>
              <a:cs typeface="Times New Roman"/>
              <a:sym typeface="Times New Roman"/>
            </a:endParaRPr>
          </a:p>
        </p:txBody>
      </p:sp>
      <p:pic>
        <p:nvPicPr>
          <p:cNvPr id="333" name="Google Shape;333;p7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34" name="Google Shape;334;p7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35" name="Google Shape;335;p7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36" name="Google Shape;336;p75"/>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76"/>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3.2.  Δεν αποδείχθηκε ότι τα έγγραφα αυτά διέρρευσαν από το αρχείο του Δημοτικού Βρεφοκομείου. Ωστόσο, η κοινοποίησή τους από το Δημοτικό Βρεφοκομείο σε άλλες υπηρεσίες συνιστά  διαβίβαση, μη επιτρεπτή από το Ν.2472/1997.</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3.3.   Σχετικά με το εξιτήριο από το Θεραπευτήριο ***, το οποίο δόθηκε στον *** στις ***, νομίμως ο υπεύθυνος επεξεργασίας του το παρέδωσε, αφού ο *** είχε την ιδιότητα του προσωρινού δικαστικού συμπαραστάτη του υποκειμένου των δεδομένων υγείας.</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3.4.  </a:t>
            </a:r>
            <a:r>
              <a:rPr lang="el-GR" sz="2400" b="1" i="1" dirty="0">
                <a:solidFill>
                  <a:srgbClr val="000000"/>
                </a:solidFill>
                <a:latin typeface="Times New Roman"/>
                <a:ea typeface="Times New Roman"/>
                <a:cs typeface="Times New Roman"/>
                <a:sym typeface="Times New Roman"/>
              </a:rPr>
              <a:t>Οι δικηγόροι </a:t>
            </a:r>
            <a:r>
              <a:rPr lang="el-GR" sz="2400" i="1" dirty="0">
                <a:solidFill>
                  <a:srgbClr val="000000"/>
                </a:solidFill>
                <a:latin typeface="Times New Roman"/>
                <a:ea typeface="Times New Roman"/>
                <a:cs typeface="Times New Roman"/>
                <a:sym typeface="Times New Roman"/>
              </a:rPr>
              <a:t>*** και ***, καθώς και η δημοτική υπάλληλος *** </a:t>
            </a:r>
            <a:r>
              <a:rPr lang="el-GR" sz="2400" i="1" u="sng" dirty="0">
                <a:solidFill>
                  <a:srgbClr val="000000"/>
                </a:solidFill>
                <a:latin typeface="Times New Roman"/>
                <a:ea typeface="Times New Roman"/>
                <a:cs typeface="Times New Roman"/>
                <a:sym typeface="Times New Roman"/>
              </a:rPr>
              <a:t>δεν σχημάτισαν αρχείο με τα επίμαχα έγγραφα και, επομένως, δεν υπέχουν ευθύνη</a:t>
            </a:r>
            <a:r>
              <a:rPr lang="el-GR" sz="2400" b="1" i="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400" b="1" i="1" dirty="0">
                <a:solidFill>
                  <a:srgbClr val="000000"/>
                </a:solidFill>
                <a:latin typeface="Times New Roman"/>
                <a:ea typeface="Times New Roman"/>
                <a:cs typeface="Times New Roman"/>
                <a:sym typeface="Times New Roman"/>
              </a:rPr>
              <a:t> </a:t>
            </a:r>
            <a:endParaRPr dirty="0"/>
          </a:p>
          <a:p>
            <a:pPr marL="0" marR="0" lvl="0" indent="-152400" algn="just" rtl="0">
              <a:lnSpc>
                <a:spcPct val="150000"/>
              </a:lnSpc>
              <a:spcBef>
                <a:spcPts val="0"/>
              </a:spcBef>
              <a:spcAft>
                <a:spcPts val="0"/>
              </a:spcAft>
              <a:buClr>
                <a:schemeClr val="dk1"/>
              </a:buClr>
              <a:buSzPts val="2400"/>
              <a:buFont typeface="Times New Roman"/>
              <a:buChar char="•"/>
            </a:pPr>
            <a:r>
              <a:rPr lang="el-GR" sz="2400" i="1" dirty="0">
                <a:solidFill>
                  <a:schemeClr val="dk1"/>
                </a:solidFill>
                <a:latin typeface="Times New Roman"/>
                <a:ea typeface="Times New Roman"/>
                <a:cs typeface="Times New Roman"/>
                <a:sym typeface="Times New Roman"/>
              </a:rPr>
              <a:t>1. </a:t>
            </a:r>
            <a:r>
              <a:rPr lang="el-GR" sz="2400" b="1" i="1" u="sng" dirty="0">
                <a:solidFill>
                  <a:schemeClr val="dk1"/>
                </a:solidFill>
                <a:latin typeface="Times New Roman"/>
                <a:ea typeface="Times New Roman"/>
                <a:cs typeface="Times New Roman"/>
                <a:sym typeface="Times New Roman"/>
              </a:rPr>
              <a:t>Επιβάλλει στο δικηγόρο *** ως  κύρωση την  καταστροφή όλων των εγγράφων που έχει καταχωρίσει στο αρχείο του και που αφορούν την καταγγέλλουσα</a:t>
            </a:r>
            <a:r>
              <a:rPr lang="el-GR" sz="2400" i="1" dirty="0">
                <a:solidFill>
                  <a:schemeClr val="dk1"/>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dirty="0">
              <a:solidFill>
                <a:srgbClr val="000000"/>
              </a:solidFill>
              <a:latin typeface="Times New Roman"/>
              <a:ea typeface="Times New Roman"/>
              <a:cs typeface="Times New Roman"/>
              <a:sym typeface="Times New Roman"/>
            </a:endParaRPr>
          </a:p>
        </p:txBody>
      </p:sp>
      <p:pic>
        <p:nvPicPr>
          <p:cNvPr id="342" name="Google Shape;342;p7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43" name="Google Shape;343;p7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44" name="Google Shape;344;p7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45" name="Google Shape;345;p76"/>
          <p:cNvSpPr/>
          <p:nvPr/>
        </p:nvSpPr>
        <p:spPr>
          <a:xfrm>
            <a:off x="1533525" y="2800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77"/>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lvl="0" algn="ct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a:solidFill>
                  <a:srgbClr val="333399"/>
                </a:solidFill>
                <a:latin typeface="Times New Roman"/>
                <a:ea typeface="Times New Roman"/>
                <a:cs typeface="Times New Roman"/>
                <a:sym typeface="Times New Roman"/>
              </a:rPr>
              <a:t> ίσχυε μέχρι 25/5/2018</a:t>
            </a:r>
            <a:endParaRPr lang="el-GR" sz="3200" b="1" dirty="0" smtClean="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3200" b="1" dirty="0" smtClean="0">
                <a:solidFill>
                  <a:schemeClr val="dk1"/>
                </a:solidFill>
                <a:latin typeface="Times New Roman"/>
                <a:ea typeface="Times New Roman"/>
                <a:cs typeface="Times New Roman"/>
                <a:sym typeface="Times New Roman"/>
              </a:rPr>
              <a:t>                         Οι </a:t>
            </a:r>
            <a:r>
              <a:rPr lang="el-GR" sz="3200" b="1" dirty="0">
                <a:solidFill>
                  <a:schemeClr val="dk1"/>
                </a:solidFill>
                <a:latin typeface="Times New Roman"/>
                <a:ea typeface="Times New Roman"/>
                <a:cs typeface="Times New Roman"/>
                <a:sym typeface="Times New Roman"/>
              </a:rPr>
              <a:t>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177800" algn="just" rtl="0">
              <a:spcBef>
                <a:spcPts val="0"/>
              </a:spcBef>
              <a:spcAft>
                <a:spcPts val="0"/>
              </a:spcAft>
              <a:buClr>
                <a:srgbClr val="000000"/>
              </a:buClr>
              <a:buSzPts val="2800"/>
              <a:buFont typeface="Noto Sans Symbols"/>
              <a:buChar char="➢"/>
            </a:pPr>
            <a:r>
              <a:rPr lang="el-GR" sz="2800" b="1"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Αρχή Αναλογικότητας</a:t>
            </a:r>
            <a:r>
              <a:rPr lang="el-GR" sz="2800" b="1" dirty="0">
                <a:solidFill>
                  <a:srgbClr val="000000"/>
                </a:solidFill>
                <a:latin typeface="Times New Roman"/>
                <a:ea typeface="Times New Roman"/>
                <a:cs typeface="Times New Roman"/>
                <a:sym typeface="Times New Roman"/>
              </a:rPr>
              <a:t>: τα υπό επεξεργασία δεδομένα πρέπει να είναι συναφή, πρόσφορα και όχι περισσότερα από όσα κάθε φορά απαιτείται, ενόψει των σκοπών της επεξεργασίας.</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ΑΠΔΠΧ 68/2004</a:t>
            </a:r>
            <a:r>
              <a:rPr lang="el-GR" sz="2400" b="1" dirty="0">
                <a:solidFill>
                  <a:srgbClr val="000000"/>
                </a:solidFill>
                <a:latin typeface="Times New Roman"/>
                <a:ea typeface="Times New Roman"/>
                <a:cs typeface="Times New Roman"/>
                <a:sym typeface="Times New Roman"/>
              </a:rPr>
              <a:t>: Κρίθηκε ότι είναι θεμιτή η επίκληση καταδικαστικής απόφασης τρίτου που τελεί </a:t>
            </a:r>
            <a:r>
              <a:rPr lang="el-GR" sz="2400" b="1" u="sng" dirty="0">
                <a:solidFill>
                  <a:srgbClr val="000000"/>
                </a:solidFill>
                <a:latin typeface="Times New Roman"/>
                <a:ea typeface="Times New Roman"/>
                <a:cs typeface="Times New Roman"/>
                <a:sym typeface="Times New Roman"/>
              </a:rPr>
              <a:t>σε συνάφεια </a:t>
            </a:r>
            <a:r>
              <a:rPr lang="el-GR" sz="2400" b="1" dirty="0">
                <a:solidFill>
                  <a:srgbClr val="000000"/>
                </a:solidFill>
                <a:latin typeface="Times New Roman"/>
                <a:ea typeface="Times New Roman"/>
                <a:cs typeface="Times New Roman"/>
                <a:sym typeface="Times New Roman"/>
              </a:rPr>
              <a:t>με το αντικείμενο της δίκης, </a:t>
            </a:r>
            <a:r>
              <a:rPr lang="el-GR" sz="2400" b="1" u="sng" dirty="0">
                <a:solidFill>
                  <a:srgbClr val="000000"/>
                </a:solidFill>
                <a:latin typeface="Times New Roman"/>
                <a:ea typeface="Times New Roman"/>
                <a:cs typeface="Times New Roman"/>
                <a:sym typeface="Times New Roman"/>
              </a:rPr>
              <a:t>υπό τον όρο ότι η συλλογή των στοιχείων αυτών έγινε νόμιμα</a:t>
            </a:r>
            <a:r>
              <a:rPr lang="el-GR" sz="2400" b="1" dirty="0">
                <a:solidFill>
                  <a:srgbClr val="000000"/>
                </a:solidFill>
                <a:latin typeface="Times New Roman"/>
                <a:ea typeface="Times New Roman"/>
                <a:cs typeface="Times New Roman"/>
                <a:sym typeface="Times New Roman"/>
              </a:rPr>
              <a:t> (από καταθέσεις μαρτύρων)</a:t>
            </a:r>
            <a:endParaRPr dirty="0"/>
          </a:p>
          <a:p>
            <a:pPr marL="0" marR="0" lvl="0" indent="0" algn="just" rtl="0">
              <a:spcBef>
                <a:spcPts val="0"/>
              </a:spcBef>
              <a:spcAft>
                <a:spcPts val="0"/>
              </a:spcAft>
              <a:buNone/>
            </a:pPr>
            <a:endParaRPr sz="2800" b="1"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«Η ασφαλιστική εταιρία …. ανέθεσε στον δικηγόρο ……. να την εκπροσωπήσει στην αστική δίκη της αγωγής αποζημιώσεως που άσκησε ο προσφεύγων …… εναντίον της στο Ειρηνοδικείο …., και για το σκοπό αυτό του έδωσε ως σχετικά του φακέλου της υπόθεσης την υπεύθυνη δήλωση ατυχήματος που υποχρεούται από τη σύμβαση κάθε ασφαλισμένος να υποβάλλει στην ασφαλιστική του εταιρεία, και το δελτίο συμβάντων, το οποίο η ασφαλιστική εταιρία εξασφάλισε με νόμιμη αίτηση της στην τροχαία η οποία είχε επιληφθεί του συμβάντος. </a:t>
            </a:r>
            <a:r>
              <a:rPr lang="el-GR" sz="2400" i="1" u="sng" dirty="0">
                <a:solidFill>
                  <a:srgbClr val="000000"/>
                </a:solidFill>
                <a:latin typeface="Times New Roman"/>
                <a:ea typeface="Times New Roman"/>
                <a:cs typeface="Times New Roman"/>
                <a:sym typeface="Times New Roman"/>
              </a:rPr>
              <a:t>Τα άλλα έγγραφα τα προσκόμισε στο δικαστήριο ο δικηγόρος ….. εκ παραδρομής λόγω της συνάφειας της επίμαχης υπόθεσης</a:t>
            </a:r>
            <a:r>
              <a:rPr lang="el-GR" sz="2400" i="1" dirty="0">
                <a:solidFill>
                  <a:srgbClr val="000000"/>
                </a:solidFill>
                <a:latin typeface="Times New Roman"/>
                <a:ea typeface="Times New Roman"/>
                <a:cs typeface="Times New Roman"/>
                <a:sym typeface="Times New Roman"/>
              </a:rPr>
              <a:t> με μήνυση που κατέθεσε ο προσφεύγων εναντίον του αστυνομικού που διενήργησε την αυτοψία στο τόπο του ατυχήματος για ψευδή δήλωση. </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b="1" dirty="0">
              <a:solidFill>
                <a:srgbClr val="000000"/>
              </a:solidFill>
              <a:latin typeface="Times New Roman"/>
              <a:ea typeface="Times New Roman"/>
              <a:cs typeface="Times New Roman"/>
              <a:sym typeface="Times New Roman"/>
            </a:endParaRPr>
          </a:p>
        </p:txBody>
      </p:sp>
      <p:pic>
        <p:nvPicPr>
          <p:cNvPr id="351" name="Google Shape;351;p7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52" name="Google Shape;352;p7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53" name="Google Shape;353;p7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54" name="Google Shape;354;p77"/>
          <p:cNvSpPr/>
          <p:nvPr/>
        </p:nvSpPr>
        <p:spPr>
          <a:xfrm>
            <a:off x="1462088" y="2913063"/>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78"/>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ΑΠΔΠΧ 68/2004</a:t>
            </a:r>
            <a:r>
              <a:rPr lang="el-GR" sz="2400" b="1" dirty="0">
                <a:solidFill>
                  <a:srgbClr val="000000"/>
                </a:solidFill>
                <a:latin typeface="Times New Roman"/>
                <a:ea typeface="Times New Roman"/>
                <a:cs typeface="Times New Roman"/>
                <a:sym typeface="Times New Roman"/>
              </a:rPr>
              <a:t>:</a:t>
            </a:r>
            <a:r>
              <a:rPr lang="el-GR" sz="24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a:t>
            </a:r>
            <a:r>
              <a:rPr lang="el-GR" sz="2400" b="1" i="1" dirty="0">
                <a:solidFill>
                  <a:srgbClr val="000000"/>
                </a:solidFill>
                <a:latin typeface="Times New Roman"/>
                <a:ea typeface="Times New Roman"/>
                <a:cs typeface="Times New Roman"/>
                <a:sym typeface="Times New Roman"/>
              </a:rPr>
              <a:t>Εφόσον καταρχήν η δίκη εκκρεμεί, η διαπίστωση της παράνομης ή μη επεξεργασίας και οι περαιτέρω ενέργειες ανήκουν στο δικαστήριο της υπόθεσης</a:t>
            </a:r>
            <a:r>
              <a:rPr lang="el-GR" sz="2400" i="1" dirty="0">
                <a:solidFill>
                  <a:srgbClr val="000000"/>
                </a:solidFill>
                <a:latin typeface="Times New Roman"/>
                <a:ea typeface="Times New Roman"/>
                <a:cs typeface="Times New Roman"/>
                <a:sym typeface="Times New Roman"/>
              </a:rPr>
              <a:t>. </a:t>
            </a:r>
            <a:r>
              <a:rPr lang="el-GR" sz="2400" i="1" u="sng" dirty="0">
                <a:solidFill>
                  <a:srgbClr val="000000"/>
                </a:solidFill>
                <a:latin typeface="Times New Roman"/>
                <a:ea typeface="Times New Roman"/>
                <a:cs typeface="Times New Roman"/>
                <a:sym typeface="Times New Roman"/>
              </a:rPr>
              <a:t>Η Αρχή είναι αρμόδια να κρίνει </a:t>
            </a:r>
            <a:r>
              <a:rPr lang="el-GR" sz="2400" b="1" i="1" u="sng" dirty="0">
                <a:solidFill>
                  <a:srgbClr val="000000"/>
                </a:solidFill>
                <a:latin typeface="Times New Roman"/>
                <a:ea typeface="Times New Roman"/>
                <a:cs typeface="Times New Roman"/>
                <a:sym typeface="Times New Roman"/>
              </a:rPr>
              <a:t>μόνον</a:t>
            </a:r>
            <a:r>
              <a:rPr lang="el-GR" sz="2400" i="1" u="sng" dirty="0">
                <a:solidFill>
                  <a:srgbClr val="000000"/>
                </a:solidFill>
                <a:latin typeface="Times New Roman"/>
                <a:ea typeface="Times New Roman"/>
                <a:cs typeface="Times New Roman"/>
                <a:sym typeface="Times New Roman"/>
              </a:rPr>
              <a:t> από πού προήλθαν και από ποιο αρχείο εξήχθησαν τα επίμαχα έγγραφα, και σε περίπτωση που διαπιστώσει ότι η κατοχή τους καθώς και η ανακοίνωσή τους έγιναν από τον υπεύθυνο επεξεργασίας χωρίς την προηγούμενη ενημέρωση και συγκατάθεση του υποκειμένου είναι αρμόδια να επιβάλει τις απαιτούμενες και προβλεπόμενες</a:t>
            </a:r>
            <a:r>
              <a:rPr lang="el-GR" sz="2400" i="1" dirty="0">
                <a:solidFill>
                  <a:srgbClr val="000000"/>
                </a:solidFill>
                <a:latin typeface="Times New Roman"/>
                <a:ea typeface="Times New Roman"/>
                <a:cs typeface="Times New Roman"/>
                <a:sym typeface="Times New Roman"/>
              </a:rPr>
              <a:t> από το άρθρο 21 παρ. 1 του ν. 2472/1997 κυρώσεις. </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Επειδή ειδικότερα, τα επίμαχα έγγραφα προήλθαν από το αρχείο του δικηγόρου …… ο οποίος εκπροσώπησε την ασφαλιστική εταιρία …… στην δίκη επί της αγωγής αποζημιώσεως του προσφεύγοντος εναντίον της και όχι από την ίδια τη ασφαλιστική εταιρία.</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Επειδή ο δικηγόρος προσκόμισε και χρησιμοποίησε τα εν λόγω έγγραφα εκ παραδρομής και </a:t>
            </a:r>
            <a:r>
              <a:rPr lang="el-GR" sz="2400" b="1" i="1" dirty="0">
                <a:solidFill>
                  <a:srgbClr val="000000"/>
                </a:solidFill>
                <a:latin typeface="Times New Roman"/>
                <a:ea typeface="Times New Roman"/>
                <a:cs typeface="Times New Roman"/>
                <a:sym typeface="Times New Roman"/>
              </a:rPr>
              <a:t>όχι με δόλο </a:t>
            </a:r>
            <a:r>
              <a:rPr lang="el-GR" sz="2400" i="1" dirty="0">
                <a:solidFill>
                  <a:srgbClr val="000000"/>
                </a:solidFill>
                <a:latin typeface="Times New Roman"/>
                <a:ea typeface="Times New Roman"/>
                <a:cs typeface="Times New Roman"/>
                <a:sym typeface="Times New Roman"/>
              </a:rPr>
              <a:t>στο δικαστήριο λόγω της συνάφειας της συγκεκριμένης υπόθεσης με άλλη στον φάκελο της οποίας περιέχονταν τα έγγραφα αυτά.</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2.	</a:t>
            </a:r>
            <a:r>
              <a:rPr lang="el-GR" sz="2400" b="1" i="1" u="sng" dirty="0">
                <a:solidFill>
                  <a:srgbClr val="000000"/>
                </a:solidFill>
                <a:latin typeface="Times New Roman"/>
                <a:ea typeface="Times New Roman"/>
                <a:cs typeface="Times New Roman"/>
                <a:sym typeface="Times New Roman"/>
              </a:rPr>
              <a:t>ΑΠΕΥΘΥΝΕΙ προειδοποίηση στον δικηγόρο …. να μην χρησιμοποιεί στο εξής έγγραφα από την μία δικογραφία στην άλλη, χωρίς τη προηγούμενη συγκατάθεση και ενημέρωση των υποκειμένων</a:t>
            </a:r>
            <a:r>
              <a:rPr lang="el-GR" sz="2400" i="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b="1" dirty="0">
              <a:solidFill>
                <a:srgbClr val="000000"/>
              </a:solidFill>
              <a:latin typeface="Times New Roman"/>
              <a:ea typeface="Times New Roman"/>
              <a:cs typeface="Times New Roman"/>
              <a:sym typeface="Times New Roman"/>
            </a:endParaRPr>
          </a:p>
        </p:txBody>
      </p:sp>
      <p:pic>
        <p:nvPicPr>
          <p:cNvPr id="360" name="Google Shape;360;p7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61" name="Google Shape;361;p7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62" name="Google Shape;362;p7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63" name="Google Shape;363;p78"/>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6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endParaRPr sz="36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800" b="1" i="1" dirty="0">
                <a:solidFill>
                  <a:srgbClr val="000000"/>
                </a:solidFill>
                <a:latin typeface="Times New Roman"/>
                <a:ea typeface="Times New Roman"/>
                <a:cs typeface="Times New Roman"/>
                <a:sym typeface="Times New Roman"/>
              </a:rPr>
              <a:t>   </a:t>
            </a:r>
            <a:endParaRPr sz="28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n-US" sz="2800" b="1" dirty="0">
                <a:latin typeface="Times New Roman"/>
                <a:ea typeface="Times New Roman"/>
                <a:cs typeface="Times New Roman"/>
                <a:sym typeface="Times New Roman"/>
              </a:rPr>
              <a:t> </a:t>
            </a:r>
            <a:r>
              <a:rPr lang="en-US" sz="2800" b="1" dirty="0" smtClean="0">
                <a:latin typeface="Times New Roman"/>
                <a:ea typeface="Times New Roman"/>
                <a:cs typeface="Times New Roman"/>
                <a:sym typeface="Times New Roman"/>
              </a:rPr>
              <a:t> </a:t>
            </a:r>
            <a:r>
              <a:rPr lang="el-GR" sz="2800" b="1" dirty="0" smtClean="0">
                <a:latin typeface="Times New Roman"/>
                <a:ea typeface="Times New Roman"/>
                <a:cs typeface="Times New Roman"/>
                <a:sym typeface="Times New Roman"/>
              </a:rPr>
              <a:t>           </a:t>
            </a:r>
          </a:p>
        </p:txBody>
      </p:sp>
      <p:pic>
        <p:nvPicPr>
          <p:cNvPr id="213" name="Google Shape;213;p6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14" name="Google Shape;214;p6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15" name="Google Shape;215;p6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16" name="Google Shape;216;p6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2" name="Ορθογώνιο 1"/>
          <p:cNvSpPr/>
          <p:nvPr/>
        </p:nvSpPr>
        <p:spPr>
          <a:xfrm>
            <a:off x="1394460" y="2927350"/>
            <a:ext cx="9955530" cy="46278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el-GR" b="1" dirty="0">
                <a:solidFill>
                  <a:srgbClr val="000000"/>
                </a:solidFill>
                <a:latin typeface="Times New Roman"/>
                <a:ea typeface="Times New Roman"/>
                <a:cs typeface="Times New Roman"/>
                <a:sym typeface="Times New Roman"/>
              </a:rPr>
              <a:t> </a:t>
            </a:r>
            <a:r>
              <a:rPr lang="el-GR" sz="4000" b="1" dirty="0">
                <a:solidFill>
                  <a:schemeClr val="accent6"/>
                </a:solidFill>
                <a:latin typeface="Times New Roman"/>
                <a:ea typeface="Times New Roman"/>
                <a:cs typeface="Times New Roman"/>
                <a:sym typeface="Times New Roman"/>
              </a:rPr>
              <a:t>ΜΕΡΟΣ ΠΡΩΤΟ</a:t>
            </a:r>
          </a:p>
          <a:p>
            <a:pPr lvl="0" algn="ctr"/>
            <a:endParaRPr lang="el-GR" sz="4000" b="1" dirty="0">
              <a:latin typeface="Times New Roman"/>
              <a:ea typeface="Times New Roman"/>
              <a:cs typeface="Times New Roman"/>
              <a:sym typeface="Times New Roman"/>
            </a:endParaRPr>
          </a:p>
          <a:p>
            <a:pPr lvl="0" algn="ctr"/>
            <a:r>
              <a:rPr lang="el-GR" sz="4000" b="1" dirty="0">
                <a:solidFill>
                  <a:srgbClr val="000000"/>
                </a:solidFill>
                <a:latin typeface="Times New Roman"/>
                <a:ea typeface="Times New Roman"/>
                <a:cs typeface="Times New Roman"/>
                <a:sym typeface="Times New Roman"/>
              </a:rPr>
              <a:t>     ΤΙ ΙΣΧΥΕ ΜΕΧΡΙ 25 ΜΑΪΟΥ </a:t>
            </a:r>
            <a:r>
              <a:rPr lang="el-GR" sz="4000" b="1" dirty="0" smtClean="0">
                <a:solidFill>
                  <a:srgbClr val="000000"/>
                </a:solidFill>
                <a:latin typeface="Times New Roman"/>
                <a:ea typeface="Times New Roman"/>
                <a:cs typeface="Times New Roman"/>
                <a:sym typeface="Times New Roman"/>
              </a:rPr>
              <a:t>2018</a:t>
            </a:r>
          </a:p>
          <a:p>
            <a:pPr lvl="0" algn="ctr"/>
            <a:r>
              <a:rPr lang="el-GR" sz="2800" dirty="0" smtClean="0">
                <a:solidFill>
                  <a:srgbClr val="000000"/>
                </a:solidFill>
                <a:latin typeface="Times New Roman"/>
                <a:ea typeface="Times New Roman"/>
                <a:cs typeface="Times New Roman"/>
                <a:sym typeface="Times New Roman"/>
              </a:rPr>
              <a:t>[και τι συνεχίζει να ισχύει] </a:t>
            </a:r>
            <a:endParaRPr lang="el-GR" sz="2800" dirty="0">
              <a:solidFill>
                <a:srgbClr val="000000"/>
              </a:solidFill>
              <a:latin typeface="Times New Roman"/>
              <a:ea typeface="Times New Roman"/>
              <a:cs typeface="Times New Roman"/>
              <a:sym typeface="Times New Roman"/>
            </a:endParaRPr>
          </a:p>
          <a:p>
            <a:pPr lvl="0" algn="ctr"/>
            <a:r>
              <a:rPr lang="el-GR" sz="4000" b="1" dirty="0">
                <a:latin typeface="Times New Roman"/>
                <a:ea typeface="Times New Roman"/>
                <a:cs typeface="Times New Roman"/>
                <a:sym typeface="Times New Roman"/>
              </a:rPr>
              <a:t>     (και τι συνεχίζει να ισχύει)</a:t>
            </a:r>
            <a:endParaRPr lang="el-GR" sz="4000" dirty="0"/>
          </a:p>
        </p:txBody>
      </p:sp>
    </p:spTree>
    <p:extLst>
      <p:ext uri="{BB962C8B-B14F-4D97-AF65-F5344CB8AC3E}">
        <p14:creationId xmlns:p14="http://schemas.microsoft.com/office/powerpoint/2010/main" val="1184182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79"/>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ΑΠΔΠΧ 34/2003: </a:t>
            </a:r>
            <a:r>
              <a:rPr lang="el-GR" sz="2400" dirty="0">
                <a:solidFill>
                  <a:srgbClr val="000000"/>
                </a:solidFill>
                <a:latin typeface="Times New Roman"/>
                <a:ea typeface="Times New Roman"/>
                <a:cs typeface="Times New Roman"/>
                <a:sym typeface="Times New Roman"/>
              </a:rPr>
              <a:t>Κρίθηκε ότι είναι θεμιτή η προσκομιδή σε δίκη εγγράφου με προσωπικά δεδομένα πρώην συζύγου προς υπεράσπιση δικαιώματος, εφόσον σχετίζονται με αυτό και βρίσκονταν στην κοινή κατοικία των πρώην υπαλλήλων</a:t>
            </a:r>
            <a:r>
              <a:rPr lang="el-GR" sz="2400" b="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ΑΠΔΠΧ 26/2001</a:t>
            </a:r>
            <a:r>
              <a:rPr lang="el-GR" sz="2400" dirty="0">
                <a:solidFill>
                  <a:srgbClr val="000000"/>
                </a:solidFill>
                <a:latin typeface="Times New Roman"/>
                <a:ea typeface="Times New Roman"/>
                <a:cs typeface="Times New Roman"/>
                <a:sym typeface="Times New Roman"/>
              </a:rPr>
              <a:t>: Κρίθηκε ότι </a:t>
            </a:r>
            <a:r>
              <a:rPr lang="el-GR" sz="2400" dirty="0">
                <a:solidFill>
                  <a:srgbClr val="C00000"/>
                </a:solidFill>
                <a:latin typeface="Times New Roman"/>
                <a:ea typeface="Times New Roman"/>
                <a:cs typeface="Times New Roman"/>
                <a:sym typeface="Times New Roman"/>
              </a:rPr>
              <a:t>δεν είναι θεμιτή </a:t>
            </a:r>
            <a:r>
              <a:rPr lang="el-GR" sz="2400" dirty="0">
                <a:solidFill>
                  <a:srgbClr val="000000"/>
                </a:solidFill>
                <a:latin typeface="Times New Roman"/>
                <a:ea typeface="Times New Roman"/>
                <a:cs typeface="Times New Roman"/>
                <a:sym typeface="Times New Roman"/>
              </a:rPr>
              <a:t>(αντίθετη στην αρχή της αναλογικότητας) η επίκληση της συνδικαλιστικής δράσης υπαλλήλου για την αξιολόγηση της υπηρεσιακής του ικανότητας</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ΑΠΔΠΧ 83/2001</a:t>
            </a:r>
            <a:r>
              <a:rPr lang="el-GR" sz="2400" dirty="0">
                <a:solidFill>
                  <a:srgbClr val="000000"/>
                </a:solidFill>
                <a:latin typeface="Times New Roman"/>
                <a:ea typeface="Times New Roman"/>
                <a:cs typeface="Times New Roman"/>
                <a:sym typeface="Times New Roman"/>
              </a:rPr>
              <a:t>: Κρίθηκε ότι </a:t>
            </a:r>
            <a:r>
              <a:rPr lang="el-GR" sz="2400" dirty="0">
                <a:solidFill>
                  <a:srgbClr val="C00000"/>
                </a:solidFill>
                <a:latin typeface="Times New Roman"/>
                <a:ea typeface="Times New Roman"/>
                <a:cs typeface="Times New Roman"/>
                <a:sym typeface="Times New Roman"/>
              </a:rPr>
              <a:t>δεν είναι θεμιτή </a:t>
            </a:r>
            <a:r>
              <a:rPr lang="el-GR" sz="2400" dirty="0">
                <a:solidFill>
                  <a:srgbClr val="000000"/>
                </a:solidFill>
                <a:latin typeface="Times New Roman"/>
                <a:ea typeface="Times New Roman"/>
                <a:cs typeface="Times New Roman"/>
                <a:sym typeface="Times New Roman"/>
              </a:rPr>
              <a:t>η επίκληση (έστω και εμμέσως) των πολιτικών φρονημάτων υπαλλήλου για απόκρουση αγωγής αποζημίωσης λόγω μη προαγωγής</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ΑΠΔΠΧ 108,109/2001</a:t>
            </a:r>
            <a:r>
              <a:rPr lang="el-GR" sz="2400" dirty="0">
                <a:solidFill>
                  <a:srgbClr val="000000"/>
                </a:solidFill>
                <a:latin typeface="Times New Roman"/>
                <a:ea typeface="Times New Roman"/>
                <a:cs typeface="Times New Roman"/>
                <a:sym typeface="Times New Roman"/>
              </a:rPr>
              <a:t>: Κρίθηκε ότι </a:t>
            </a:r>
            <a:r>
              <a:rPr lang="el-GR" sz="2400" dirty="0">
                <a:solidFill>
                  <a:srgbClr val="C00000"/>
                </a:solidFill>
                <a:latin typeface="Times New Roman"/>
                <a:ea typeface="Times New Roman"/>
                <a:cs typeface="Times New Roman"/>
                <a:sym typeface="Times New Roman"/>
              </a:rPr>
              <a:t>δεν είναι θεμιτή </a:t>
            </a:r>
            <a:r>
              <a:rPr lang="el-GR" sz="2400" dirty="0">
                <a:solidFill>
                  <a:srgbClr val="000000"/>
                </a:solidFill>
                <a:latin typeface="Times New Roman"/>
                <a:ea typeface="Times New Roman"/>
                <a:cs typeface="Times New Roman"/>
                <a:sym typeface="Times New Roman"/>
              </a:rPr>
              <a:t>η αναφορά σε δικόγραφο των θρησκευτικών πεποιθήσεων του αντιδίκου.</a:t>
            </a:r>
            <a:endParaRPr dirty="0"/>
          </a:p>
        </p:txBody>
      </p:sp>
      <p:pic>
        <p:nvPicPr>
          <p:cNvPr id="369" name="Google Shape;369;p7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70" name="Google Shape;370;p7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71" name="Google Shape;371;p7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72" name="Google Shape;372;p79"/>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80"/>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Δύο κατηγορίες δεδομένων: </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α) Εκείνα που επεξεργάζεται για την τυπική περαίωση της εντολής του</a:t>
            </a:r>
            <a:endParaRPr dirty="0"/>
          </a:p>
          <a:p>
            <a:pPr marL="0" marR="0" lvl="0" indent="-177800" algn="just" rtl="0">
              <a:spcBef>
                <a:spcPts val="0"/>
              </a:spcBef>
              <a:spcAft>
                <a:spcPts val="0"/>
              </a:spcAft>
              <a:buClr>
                <a:srgbClr val="000000"/>
              </a:buClr>
              <a:buSzPts val="2800"/>
              <a:buFont typeface="Times New Roman"/>
              <a:buChar char="-"/>
            </a:pPr>
            <a:r>
              <a:rPr lang="el-GR" sz="2800" dirty="0">
                <a:solidFill>
                  <a:srgbClr val="000000"/>
                </a:solidFill>
                <a:latin typeface="Times New Roman"/>
                <a:ea typeface="Times New Roman"/>
                <a:cs typeface="Times New Roman"/>
                <a:sym typeface="Times New Roman"/>
              </a:rPr>
              <a:t>β) εκείνα που αφορούν την ουσία της υπόθεσης</a:t>
            </a:r>
            <a:endParaRPr dirty="0"/>
          </a:p>
          <a:p>
            <a:pPr marL="0" marR="0" lvl="0" indent="0" algn="just" rtl="0">
              <a:spcBef>
                <a:spcPts val="0"/>
              </a:spcBef>
              <a:spcAft>
                <a:spcPts val="0"/>
              </a:spcAft>
              <a:buClr>
                <a:srgbClr val="000000"/>
              </a:buClr>
              <a:buSzPts val="2800"/>
              <a:buFont typeface="Gill Sans"/>
              <a:buNone/>
            </a:pPr>
            <a:endParaRPr sz="28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 α’ κατηγορία</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Περιλαμβάνει </a:t>
            </a:r>
            <a:r>
              <a:rPr lang="el-GR" sz="2800" u="sng" dirty="0">
                <a:solidFill>
                  <a:srgbClr val="000000"/>
                </a:solidFill>
                <a:latin typeface="Times New Roman"/>
                <a:ea typeface="Times New Roman"/>
                <a:cs typeface="Times New Roman"/>
                <a:sym typeface="Times New Roman"/>
              </a:rPr>
              <a:t>στοιχεία που </a:t>
            </a:r>
            <a:r>
              <a:rPr lang="el-GR" sz="2800" u="sng" dirty="0" err="1">
                <a:solidFill>
                  <a:srgbClr val="000000"/>
                </a:solidFill>
                <a:latin typeface="Times New Roman"/>
                <a:ea typeface="Times New Roman"/>
                <a:cs typeface="Times New Roman"/>
                <a:sym typeface="Times New Roman"/>
              </a:rPr>
              <a:t>ταυτοποιούν</a:t>
            </a:r>
            <a:r>
              <a:rPr lang="el-GR" sz="2800" u="sng" dirty="0">
                <a:solidFill>
                  <a:srgbClr val="000000"/>
                </a:solidFill>
                <a:latin typeface="Times New Roman"/>
                <a:ea typeface="Times New Roman"/>
                <a:cs typeface="Times New Roman"/>
                <a:sym typeface="Times New Roman"/>
              </a:rPr>
              <a:t> τον πελάτη</a:t>
            </a:r>
            <a:r>
              <a:rPr lang="el-GR" sz="2800" dirty="0">
                <a:solidFill>
                  <a:srgbClr val="000000"/>
                </a:solidFill>
                <a:latin typeface="Times New Roman"/>
                <a:ea typeface="Times New Roman"/>
                <a:cs typeface="Times New Roman"/>
                <a:sym typeface="Times New Roman"/>
              </a:rPr>
              <a:t>, αναγκαία για την ένταξη του στο πελατολόγιο (όνομα, επώνυμο, διεύθυνση κατοικίας, τηλέφωνο, κλπ), τις παρεχόμενες υπηρεσίες (ώστε πχ να καθορισθεί η αμοιβή) κ.α.</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800" u="sng" dirty="0">
                <a:solidFill>
                  <a:srgbClr val="000000"/>
                </a:solidFill>
                <a:latin typeface="Times New Roman"/>
                <a:ea typeface="Times New Roman"/>
                <a:cs typeface="Times New Roman"/>
                <a:sym typeface="Times New Roman"/>
              </a:rPr>
              <a:t>Αρκεί η ενημέρωση του πελάτη αλλά δεν απαιτείται και η συγκατάθεση του</a:t>
            </a:r>
            <a:r>
              <a:rPr lang="el-GR" sz="2800" dirty="0">
                <a:solidFill>
                  <a:srgbClr val="000000"/>
                </a:solidFill>
                <a:latin typeface="Times New Roman"/>
                <a:ea typeface="Times New Roman"/>
                <a:cs typeface="Times New Roman"/>
                <a:sym typeface="Times New Roman"/>
              </a:rPr>
              <a:t>, καθόσον τα στοιχεία αυτά είναι αναγκαία για την εκτέλεση της συμβατικής εντολής (</a:t>
            </a:r>
            <a:r>
              <a:rPr lang="el-GR" sz="2800" dirty="0" err="1">
                <a:solidFill>
                  <a:srgbClr val="000000"/>
                </a:solidFill>
                <a:latin typeface="Times New Roman"/>
                <a:ea typeface="Times New Roman"/>
                <a:cs typeface="Times New Roman"/>
                <a:sym typeface="Times New Roman"/>
              </a:rPr>
              <a:t>α.5</a:t>
            </a:r>
            <a:r>
              <a:rPr lang="el-GR" sz="2800" dirty="0">
                <a:solidFill>
                  <a:srgbClr val="000000"/>
                </a:solidFill>
                <a:latin typeface="Times New Roman"/>
                <a:ea typeface="Times New Roman"/>
                <a:cs typeface="Times New Roman"/>
                <a:sym typeface="Times New Roman"/>
              </a:rPr>
              <a:t> παρ.2 </a:t>
            </a:r>
            <a:r>
              <a:rPr lang="el-GR" sz="2800" dirty="0" err="1">
                <a:solidFill>
                  <a:srgbClr val="000000"/>
                </a:solidFill>
                <a:latin typeface="Times New Roman"/>
                <a:ea typeface="Times New Roman"/>
                <a:cs typeface="Times New Roman"/>
                <a:sym typeface="Times New Roman"/>
              </a:rPr>
              <a:t>περ.α</a:t>
            </a:r>
            <a:r>
              <a:rPr lang="el-GR" sz="2800"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Ομοίως τα στοιχεία τα οποία είναι αναγκαία για την εκπλήρωση νόμιμης υποχρέωσης του (πχ προσκόμιση στοιχείων στην αρμόδια εφορία για έλεγχο του δικηγόρου) (</a:t>
            </a:r>
            <a:r>
              <a:rPr lang="el-GR" sz="2800" dirty="0" err="1">
                <a:solidFill>
                  <a:srgbClr val="000000"/>
                </a:solidFill>
                <a:latin typeface="Times New Roman"/>
                <a:ea typeface="Times New Roman"/>
                <a:cs typeface="Times New Roman"/>
                <a:sym typeface="Times New Roman"/>
              </a:rPr>
              <a:t>α.5</a:t>
            </a:r>
            <a:r>
              <a:rPr lang="el-GR" sz="2800" dirty="0">
                <a:solidFill>
                  <a:srgbClr val="000000"/>
                </a:solidFill>
                <a:latin typeface="Times New Roman"/>
                <a:ea typeface="Times New Roman"/>
                <a:cs typeface="Times New Roman"/>
                <a:sym typeface="Times New Roman"/>
              </a:rPr>
              <a:t> παρ.2 </a:t>
            </a:r>
            <a:r>
              <a:rPr lang="el-GR" sz="2800" dirty="0" err="1">
                <a:solidFill>
                  <a:srgbClr val="000000"/>
                </a:solidFill>
                <a:latin typeface="Times New Roman"/>
                <a:ea typeface="Times New Roman"/>
                <a:cs typeface="Times New Roman"/>
                <a:sym typeface="Times New Roman"/>
              </a:rPr>
              <a:t>περ.β</a:t>
            </a:r>
            <a:r>
              <a:rPr lang="el-GR" sz="2800" dirty="0">
                <a:solidFill>
                  <a:srgbClr val="000000"/>
                </a:solidFill>
                <a:latin typeface="Times New Roman"/>
                <a:ea typeface="Times New Roman"/>
                <a:cs typeface="Times New Roman"/>
                <a:sym typeface="Times New Roman"/>
              </a:rPr>
              <a:t>’)</a:t>
            </a:r>
            <a:endParaRPr dirty="0"/>
          </a:p>
        </p:txBody>
      </p:sp>
      <p:pic>
        <p:nvPicPr>
          <p:cNvPr id="378" name="Google Shape;378;p8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79" name="Google Shape;379;p8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80" name="Google Shape;380;p8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81" name="Google Shape;381;p80"/>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382" name="Google Shape;382;p80"/>
          <p:cNvSpPr/>
          <p:nvPr/>
        </p:nvSpPr>
        <p:spPr>
          <a:xfrm>
            <a:off x="598488" y="2139950"/>
            <a:ext cx="11731625" cy="504825"/>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Λήψη συγκατάθεσης για την επεξεργασία δ.π.χ. του εντολέα</a:t>
            </a:r>
            <a:endParaRPr sz="2400" b="1">
              <a:solidFill>
                <a:srgbClr val="000000"/>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81"/>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sz="28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 β’ </a:t>
            </a:r>
            <a:r>
              <a:rPr lang="el-GR" sz="2800" b="1" u="sng" dirty="0" smtClean="0">
                <a:solidFill>
                  <a:srgbClr val="000000"/>
                </a:solidFill>
                <a:latin typeface="Times New Roman"/>
                <a:ea typeface="Times New Roman"/>
                <a:cs typeface="Times New Roman"/>
                <a:sym typeface="Times New Roman"/>
              </a:rPr>
              <a:t>κατηγορία</a:t>
            </a:r>
          </a:p>
          <a:p>
            <a:pPr marL="0" marR="0" lvl="0" indent="0" algn="just" rtl="0">
              <a:spcBef>
                <a:spcPts val="0"/>
              </a:spcBef>
              <a:spcAft>
                <a:spcPts val="0"/>
              </a:spcAft>
              <a:buNone/>
            </a:pP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Κάθε είδους στοιχεία, πληροφορίες, κλπ, που ο εντολέας εμπιστεύεται στο δικηγόρο για την ουσία της υπόθεσης,</a:t>
            </a:r>
            <a:r>
              <a:rPr lang="el-GR" sz="2400" dirty="0">
                <a:solidFill>
                  <a:srgbClr val="000000"/>
                </a:solidFill>
                <a:latin typeface="Times New Roman"/>
                <a:ea typeface="Times New Roman"/>
                <a:cs typeface="Times New Roman"/>
                <a:sym typeface="Times New Roman"/>
              </a:rPr>
              <a:t> προκειμένου να ενημερωθεί, να αποφασιστεί η υπερασπιστική γραμμή, κλπ.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Στην περίπτωση αυτή, στην οποία συχνά υπάρχουν και ευαίσθητα προσωπικά δεδομένα, για την επεξεργασία τους, και για τη χρήση τους ενώπιον αρχής, δικαστηρίου ή άλλων προσώπων, </a:t>
            </a:r>
            <a:r>
              <a:rPr lang="el-GR" sz="2400" u="sng" dirty="0">
                <a:solidFill>
                  <a:srgbClr val="000000"/>
                </a:solidFill>
                <a:latin typeface="Times New Roman"/>
                <a:ea typeface="Times New Roman"/>
                <a:cs typeface="Times New Roman"/>
                <a:sym typeface="Times New Roman"/>
              </a:rPr>
              <a:t>απαιτείται, εκτός από την ενημέρωση του πελάτη, και η συγκατάθεση του</a:t>
            </a:r>
            <a:r>
              <a:rPr lang="el-GR" sz="2400" dirty="0">
                <a:solidFill>
                  <a:srgbClr val="000000"/>
                </a:solidFill>
                <a:latin typeface="Times New Roman"/>
                <a:ea typeface="Times New Roman"/>
                <a:cs typeface="Times New Roman"/>
                <a:sym typeface="Times New Roman"/>
              </a:rPr>
              <a:t>.</a:t>
            </a:r>
            <a:endParaRPr sz="2800" dirty="0">
              <a:solidFill>
                <a:srgbClr val="000000"/>
              </a:solidFill>
              <a:latin typeface="Times New Roman"/>
              <a:ea typeface="Times New Roman"/>
              <a:cs typeface="Times New Roman"/>
              <a:sym typeface="Times New Roman"/>
            </a:endParaRPr>
          </a:p>
        </p:txBody>
      </p:sp>
      <p:pic>
        <p:nvPicPr>
          <p:cNvPr id="388" name="Google Shape;388;p8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89" name="Google Shape;389;p8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390" name="Google Shape;390;p8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391" name="Google Shape;391;p81"/>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392" name="Google Shape;392;p81"/>
          <p:cNvSpPr/>
          <p:nvPr/>
        </p:nvSpPr>
        <p:spPr>
          <a:xfrm>
            <a:off x="598488" y="2139950"/>
            <a:ext cx="11731625" cy="504825"/>
          </a:xfrm>
          <a:prstGeom prst="rect">
            <a:avLst/>
          </a:prstGeom>
          <a:solidFill>
            <a:schemeClr val="lt1"/>
          </a:solidFill>
          <a:ln w="25400"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Λήψη συγκατάθεσης για την επεξεργασία δ.π.χ. του εντολέα</a:t>
            </a:r>
            <a:endParaRPr sz="2400" b="1">
              <a:solidFill>
                <a:srgbClr val="000000"/>
              </a:solidFill>
              <a:latin typeface="Times New Roman"/>
              <a:ea typeface="Times New Roman"/>
              <a:cs typeface="Times New Roman"/>
              <a:sym typeface="Times New Roman"/>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Google Shape;397;p8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r>
              <a:rPr lang="el-GR" sz="4800" dirty="0">
                <a:solidFill>
                  <a:schemeClr val="dk1"/>
                </a:solidFill>
                <a:latin typeface="Gill Sans"/>
                <a:ea typeface="Gill Sans"/>
                <a:cs typeface="Gill Sans"/>
                <a:sym typeface="Gill Sans"/>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endParaRPr dirty="0"/>
          </a:p>
          <a:p>
            <a:pPr marL="0" marR="0" lvl="0" indent="0" algn="ctr"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3200" b="1" dirty="0">
                <a:solidFill>
                  <a:schemeClr val="dk1"/>
                </a:solidFill>
                <a:latin typeface="Times New Roman"/>
                <a:ea typeface="Times New Roman"/>
                <a:cs typeface="Times New Roman"/>
                <a:sym typeface="Times New Roman"/>
              </a:rPr>
              <a:t>Οι Δικηγόροι ως Υ.Ε. </a:t>
            </a:r>
            <a:endParaRPr sz="3200" b="1"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Συνήθως πρόκειται για δεδομένα του αντιδίκου του εντολέα ή γενικότερα σε πρόσωπο με το οποίο ο εντολέας έχει έρθει σε διένεξη</a:t>
            </a:r>
            <a:r>
              <a:rPr lang="el-GR" sz="2400" dirty="0" smtClean="0">
                <a:solidFill>
                  <a:srgbClr val="000000"/>
                </a:solidFill>
                <a:latin typeface="Times New Roman"/>
                <a:ea typeface="Times New Roman"/>
                <a:cs typeface="Times New Roman"/>
                <a:sym typeface="Times New Roman"/>
              </a:rPr>
              <a:t>.</a:t>
            </a:r>
          </a:p>
          <a:p>
            <a:pPr marL="0" marR="0" lvl="0" indent="0" algn="just" rtl="0">
              <a:spcBef>
                <a:spcPts val="0"/>
              </a:spcBef>
              <a:spcAft>
                <a:spcPts val="0"/>
              </a:spcAft>
              <a:buNone/>
            </a:pP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Είτε</a:t>
            </a:r>
            <a:r>
              <a:rPr lang="el-GR" sz="2400" dirty="0">
                <a:solidFill>
                  <a:srgbClr val="000000"/>
                </a:solidFill>
                <a:latin typeface="Times New Roman"/>
                <a:ea typeface="Times New Roman"/>
                <a:cs typeface="Times New Roman"/>
                <a:sym typeface="Times New Roman"/>
              </a:rPr>
              <a:t> πρόκειται για απλά </a:t>
            </a:r>
            <a:r>
              <a:rPr lang="el-GR" sz="2400" b="1" dirty="0">
                <a:solidFill>
                  <a:srgbClr val="000000"/>
                </a:solidFill>
                <a:latin typeface="Times New Roman"/>
                <a:ea typeface="Times New Roman"/>
                <a:cs typeface="Times New Roman"/>
                <a:sym typeface="Times New Roman"/>
              </a:rPr>
              <a:t>είτε</a:t>
            </a:r>
            <a:r>
              <a:rPr lang="el-GR" sz="2400" dirty="0">
                <a:solidFill>
                  <a:srgbClr val="000000"/>
                </a:solidFill>
                <a:latin typeface="Times New Roman"/>
                <a:ea typeface="Times New Roman"/>
                <a:cs typeface="Times New Roman"/>
                <a:sym typeface="Times New Roman"/>
              </a:rPr>
              <a:t> πρόκειται για ευαίσθητα δεδομένα, </a:t>
            </a:r>
            <a:r>
              <a:rPr lang="el-GR" sz="2400" u="sng" dirty="0">
                <a:solidFill>
                  <a:srgbClr val="000000"/>
                </a:solidFill>
                <a:latin typeface="Times New Roman"/>
                <a:ea typeface="Times New Roman"/>
                <a:cs typeface="Times New Roman"/>
                <a:sym typeface="Times New Roman"/>
              </a:rPr>
              <a:t>ισχύει η εξαίρεση από τη γενική υποχρέωση λήψης άδειας για την επεξεργασία του</a:t>
            </a:r>
            <a:r>
              <a:rPr lang="el-GR" sz="2400" dirty="0">
                <a:solidFill>
                  <a:srgbClr val="000000"/>
                </a:solidFill>
                <a:latin typeface="Times New Roman"/>
                <a:ea typeface="Times New Roman"/>
                <a:cs typeface="Times New Roman"/>
                <a:sym typeface="Times New Roman"/>
              </a:rPr>
              <a:t>ς, όταν αυτά είναι «</a:t>
            </a:r>
            <a:r>
              <a:rPr lang="el-GR" sz="2400" i="1" dirty="0">
                <a:solidFill>
                  <a:srgbClr val="000000"/>
                </a:solidFill>
                <a:latin typeface="Times New Roman"/>
                <a:ea typeface="Times New Roman"/>
                <a:cs typeface="Times New Roman"/>
                <a:sym typeface="Times New Roman"/>
              </a:rPr>
              <a:t>αναγκαία για την αναγνώριση, άσκηση ή υπεράσπιση δικαιώματος ενώπιον δικαστηρίου ή πειθαρχικού οργάνου» </a:t>
            </a:r>
            <a:r>
              <a:rPr lang="el-GR" sz="2400" dirty="0">
                <a:solidFill>
                  <a:srgbClr val="000000"/>
                </a:solidFill>
                <a:latin typeface="Times New Roman"/>
                <a:ea typeface="Times New Roman"/>
                <a:cs typeface="Times New Roman"/>
                <a:sym typeface="Times New Roman"/>
              </a:rPr>
              <a:t>(α. 7 παρ.2 </a:t>
            </a:r>
            <a:r>
              <a:rPr lang="el-GR" sz="2400" dirty="0" err="1">
                <a:solidFill>
                  <a:srgbClr val="000000"/>
                </a:solidFill>
                <a:latin typeface="Times New Roman"/>
                <a:ea typeface="Times New Roman"/>
                <a:cs typeface="Times New Roman"/>
                <a:sym typeface="Times New Roman"/>
              </a:rPr>
              <a:t>περ.γ</a:t>
            </a:r>
            <a:r>
              <a:rPr lang="el-GR" sz="2400" dirty="0">
                <a:solidFill>
                  <a:srgbClr val="000000"/>
                </a:solidFill>
                <a:latin typeface="Times New Roman"/>
                <a:ea typeface="Times New Roman"/>
                <a:cs typeface="Times New Roman"/>
                <a:sym typeface="Times New Roman"/>
              </a:rPr>
              <a:t>’, α.5 παρ.2 </a:t>
            </a:r>
            <a:r>
              <a:rPr lang="el-GR" sz="2400" dirty="0" err="1">
                <a:solidFill>
                  <a:srgbClr val="000000"/>
                </a:solidFill>
                <a:latin typeface="Times New Roman"/>
                <a:ea typeface="Times New Roman"/>
                <a:cs typeface="Times New Roman"/>
                <a:sym typeface="Times New Roman"/>
              </a:rPr>
              <a:t>περ.ε</a:t>
            </a: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Για να είναι σύννομη η επεξεργασία αυτή, παρά την έλλειψη συγκατάθεσης δηλαδή, θα πρέπει να είναι «</a:t>
            </a:r>
            <a:r>
              <a:rPr lang="el-GR" sz="2400" b="1" u="sng" dirty="0">
                <a:solidFill>
                  <a:srgbClr val="000000"/>
                </a:solidFill>
                <a:latin typeface="Times New Roman"/>
                <a:ea typeface="Times New Roman"/>
                <a:cs typeface="Times New Roman"/>
                <a:sym typeface="Times New Roman"/>
              </a:rPr>
              <a:t>απολύτως αναγκαία</a:t>
            </a:r>
            <a:r>
              <a:rPr lang="el-GR" sz="2400" dirty="0">
                <a:solidFill>
                  <a:srgbClr val="000000"/>
                </a:solidFill>
                <a:latin typeface="Times New Roman"/>
                <a:ea typeface="Times New Roman"/>
                <a:cs typeface="Times New Roman"/>
                <a:sym typeface="Times New Roman"/>
              </a:rPr>
              <a:t>» για τον επιδιωκόμενο σκοπό και να </a:t>
            </a:r>
            <a:r>
              <a:rPr lang="el-GR" sz="2400" b="1" dirty="0">
                <a:solidFill>
                  <a:srgbClr val="000000"/>
                </a:solidFill>
                <a:latin typeface="Times New Roman"/>
                <a:ea typeface="Times New Roman"/>
                <a:cs typeface="Times New Roman"/>
                <a:sym typeface="Times New Roman"/>
              </a:rPr>
              <a:t>εξυπηρετεί έννομο συμφέρον </a:t>
            </a:r>
            <a:r>
              <a:rPr lang="el-GR" sz="2400" dirty="0">
                <a:solidFill>
                  <a:srgbClr val="000000"/>
                </a:solidFill>
                <a:latin typeface="Times New Roman"/>
                <a:ea typeface="Times New Roman"/>
                <a:cs typeface="Times New Roman"/>
                <a:sym typeface="Times New Roman"/>
              </a:rPr>
              <a:t>του υπευθύνου επεξεργασίας «</a:t>
            </a:r>
            <a:r>
              <a:rPr lang="el-GR" sz="2400" b="1" dirty="0">
                <a:solidFill>
                  <a:srgbClr val="000000"/>
                </a:solidFill>
                <a:latin typeface="Times New Roman"/>
                <a:ea typeface="Times New Roman"/>
                <a:cs typeface="Times New Roman"/>
                <a:sym typeface="Times New Roman"/>
              </a:rPr>
              <a:t>προφανώς υπέρτερο</a:t>
            </a:r>
            <a:r>
              <a:rPr lang="el-GR" sz="2400" dirty="0">
                <a:solidFill>
                  <a:srgbClr val="000000"/>
                </a:solidFill>
                <a:latin typeface="Times New Roman"/>
                <a:ea typeface="Times New Roman"/>
                <a:cs typeface="Times New Roman"/>
                <a:sym typeface="Times New Roman"/>
              </a:rPr>
              <a:t>» σε σχέση με εκείνο του υποκειμένου των δεδομένων. </a:t>
            </a:r>
            <a:endParaRPr dirty="0"/>
          </a:p>
        </p:txBody>
      </p:sp>
      <p:pic>
        <p:nvPicPr>
          <p:cNvPr id="398" name="Google Shape;398;p8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399" name="Google Shape;399;p8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00" name="Google Shape;400;p8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01" name="Google Shape;401;p8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402" name="Google Shape;402;p82"/>
          <p:cNvSpPr/>
          <p:nvPr/>
        </p:nvSpPr>
        <p:spPr>
          <a:xfrm>
            <a:off x="741363" y="2212975"/>
            <a:ext cx="11588750" cy="647700"/>
          </a:xfrm>
          <a:prstGeom prst="roundRect">
            <a:avLst>
              <a:gd name="adj" fmla="val 16667"/>
            </a:avLst>
          </a:prstGeom>
          <a:solidFill>
            <a:schemeClr val="lt1"/>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Λήψη συγκατάθεσης για την επεξεργασία προσωπικών δεδομένων τρίτων προσώπων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8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200" b="1" dirty="0">
                <a:solidFill>
                  <a:srgbClr val="000000"/>
                </a:solidFill>
                <a:latin typeface="Times New Roman"/>
                <a:ea typeface="Times New Roman"/>
                <a:cs typeface="Times New Roman"/>
                <a:sym typeface="Times New Roman"/>
              </a:rPr>
              <a:t>                               </a:t>
            </a:r>
            <a:r>
              <a:rPr lang="el-GR" sz="3200" b="1" dirty="0">
                <a:solidFill>
                  <a:schemeClr val="accent2"/>
                </a:solidFill>
                <a:latin typeface="Times New Roman"/>
                <a:ea typeface="Times New Roman"/>
                <a:cs typeface="Times New Roman"/>
                <a:sym typeface="Times New Roman"/>
              </a:rPr>
              <a:t>Ν.2472/1997 – Τι </a:t>
            </a:r>
            <a:r>
              <a:rPr lang="el-GR" sz="3200" b="1" dirty="0" smtClean="0">
                <a:solidFill>
                  <a:schemeClr val="accent2"/>
                </a:solidFill>
                <a:latin typeface="Times New Roman"/>
                <a:ea typeface="Times New Roman"/>
                <a:cs typeface="Times New Roman"/>
                <a:sym typeface="Times New Roman"/>
              </a:rPr>
              <a:t>ίσχυε μέχρι 25/5/2018</a:t>
            </a:r>
            <a:r>
              <a:rPr lang="el-GR" sz="3200" b="1" dirty="0" smtClean="0">
                <a:solidFill>
                  <a:schemeClr val="accent2"/>
                </a:solidFill>
                <a:latin typeface="Times New Roman"/>
                <a:ea typeface="Times New Roman"/>
                <a:cs typeface="Times New Roman"/>
                <a:sym typeface="Times New Roman"/>
              </a:rPr>
              <a:t> </a:t>
            </a:r>
            <a:endParaRPr sz="32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l-GR" sz="2800" b="1" u="sng" dirty="0">
                <a:solidFill>
                  <a:srgbClr val="000000"/>
                </a:solidFill>
                <a:latin typeface="Times New Roman"/>
                <a:ea typeface="Times New Roman"/>
                <a:cs typeface="Times New Roman"/>
                <a:sym typeface="Times New Roman"/>
              </a:rPr>
              <a:t> Αρμοδιότητα για την κρίση της νομιμότητας της επεξεργασίας</a:t>
            </a:r>
            <a:endParaRPr dirty="0"/>
          </a:p>
          <a:p>
            <a:pPr marL="0" marR="0" lvl="0" indent="0" algn="ctr" rtl="0">
              <a:spcBef>
                <a:spcPts val="0"/>
              </a:spcBef>
              <a:spcAft>
                <a:spcPts val="0"/>
              </a:spcAft>
              <a:buNone/>
            </a:pPr>
            <a:endParaRPr sz="28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Τεκμήριο αρμοδιότητας υπέρ της ΑΠΔΠΧ </a:t>
            </a:r>
            <a:r>
              <a:rPr lang="el-GR" sz="2400" dirty="0">
                <a:solidFill>
                  <a:srgbClr val="000000"/>
                </a:solidFill>
                <a:latin typeface="Times New Roman"/>
                <a:ea typeface="Times New Roman"/>
                <a:cs typeface="Times New Roman"/>
                <a:sym typeface="Times New Roman"/>
              </a:rPr>
              <a:t>(ΑΠΔΠΧ 11/2005, 12/2006, 18/2006, 13/2007, 55/2007, κ.α.), με εξαίρεση:</a:t>
            </a:r>
            <a:endParaRPr dirty="0"/>
          </a:p>
          <a:p>
            <a:pPr marL="0" marR="0" lvl="0" indent="-152400" algn="just" rtl="0">
              <a:spcBef>
                <a:spcPts val="0"/>
              </a:spcBef>
              <a:spcAft>
                <a:spcPts val="0"/>
              </a:spcAft>
              <a:buClr>
                <a:srgbClr val="000000"/>
              </a:buClr>
              <a:buSzPts val="2400"/>
              <a:buFont typeface="Times New Roman"/>
              <a:buChar char="-"/>
            </a:pPr>
            <a:r>
              <a:rPr lang="el-GR" sz="2400" dirty="0" smtClean="0">
                <a:solidFill>
                  <a:srgbClr val="000000"/>
                </a:solidFill>
                <a:latin typeface="Times New Roman"/>
                <a:ea typeface="Times New Roman"/>
                <a:cs typeface="Times New Roman"/>
                <a:sym typeface="Times New Roman"/>
              </a:rPr>
              <a:t>Όταν όμως </a:t>
            </a:r>
            <a:r>
              <a:rPr lang="el-GR" sz="2400" dirty="0">
                <a:solidFill>
                  <a:srgbClr val="000000"/>
                </a:solidFill>
                <a:latin typeface="Times New Roman"/>
                <a:ea typeface="Times New Roman"/>
                <a:cs typeface="Times New Roman"/>
                <a:sym typeface="Times New Roman"/>
              </a:rPr>
              <a:t>τα προσωπικά δεδομένα έχουν </a:t>
            </a:r>
            <a:r>
              <a:rPr lang="el-GR" sz="2400" b="1" dirty="0">
                <a:solidFill>
                  <a:srgbClr val="000000"/>
                </a:solidFill>
                <a:latin typeface="Times New Roman"/>
                <a:ea typeface="Times New Roman"/>
                <a:cs typeface="Times New Roman"/>
                <a:sym typeface="Times New Roman"/>
              </a:rPr>
              <a:t>ήδη</a:t>
            </a:r>
            <a:r>
              <a:rPr lang="el-GR" sz="2400" dirty="0">
                <a:solidFill>
                  <a:srgbClr val="000000"/>
                </a:solidFill>
                <a:latin typeface="Times New Roman"/>
                <a:ea typeface="Times New Roman"/>
                <a:cs typeface="Times New Roman"/>
                <a:sym typeface="Times New Roman"/>
              </a:rPr>
              <a:t> προσκομισθεί σε δικαστική αρχή και βρίσκονται σε δικογραφία </a:t>
            </a:r>
            <a:r>
              <a:rPr lang="el-GR" sz="2400" u="sng" dirty="0">
                <a:solidFill>
                  <a:srgbClr val="000000"/>
                </a:solidFill>
                <a:latin typeface="Times New Roman"/>
                <a:ea typeface="Times New Roman"/>
                <a:cs typeface="Times New Roman"/>
                <a:sym typeface="Times New Roman"/>
              </a:rPr>
              <a:t>εκκρεμούς δίκης ή αποτελούν μέρος προανακριτικού ή ανακριτικού υλικού</a:t>
            </a:r>
            <a:r>
              <a:rPr lang="el-GR" sz="2400" dirty="0">
                <a:solidFill>
                  <a:srgbClr val="000000"/>
                </a:solidFill>
                <a:latin typeface="Times New Roman"/>
                <a:ea typeface="Times New Roman"/>
                <a:cs typeface="Times New Roman"/>
                <a:sym typeface="Times New Roman"/>
              </a:rPr>
              <a:t>, η Αρχή </a:t>
            </a:r>
            <a:r>
              <a:rPr lang="el-GR" sz="2400" b="1" dirty="0">
                <a:solidFill>
                  <a:srgbClr val="000000"/>
                </a:solidFill>
                <a:latin typeface="Times New Roman"/>
                <a:ea typeface="Times New Roman"/>
                <a:cs typeface="Times New Roman"/>
                <a:sym typeface="Times New Roman"/>
              </a:rPr>
              <a:t>δεν έχει αρμοδιότητα</a:t>
            </a:r>
            <a:r>
              <a:rPr lang="el-GR" sz="2400" dirty="0">
                <a:solidFill>
                  <a:srgbClr val="000000"/>
                </a:solidFill>
                <a:latin typeface="Times New Roman"/>
                <a:ea typeface="Times New Roman"/>
                <a:cs typeface="Times New Roman"/>
                <a:sym typeface="Times New Roman"/>
              </a:rPr>
              <a:t> να κρίνει τη νομιμότητα της συλλογής και χρήσης επεξεργασίας </a:t>
            </a:r>
            <a:r>
              <a:rPr lang="el-GR" sz="2400" dirty="0" err="1">
                <a:solidFill>
                  <a:srgbClr val="000000"/>
                </a:solidFill>
                <a:latin typeface="Times New Roman"/>
                <a:ea typeface="Times New Roman"/>
                <a:cs typeface="Times New Roman"/>
                <a:sym typeface="Times New Roman"/>
              </a:rPr>
              <a:t>δ.π.χ</a:t>
            </a:r>
            <a:r>
              <a:rPr lang="el-GR" sz="2400"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Σε εκκρεμή δίκη, η κρίση για τη νόμιμη επεξεργασία προσωπικών δεδομένων </a:t>
            </a:r>
            <a:r>
              <a:rPr lang="el-GR" sz="2400" u="sng" dirty="0">
                <a:solidFill>
                  <a:srgbClr val="000000"/>
                </a:solidFill>
                <a:latin typeface="Times New Roman"/>
                <a:ea typeface="Times New Roman"/>
                <a:cs typeface="Times New Roman"/>
                <a:sym typeface="Times New Roman"/>
              </a:rPr>
              <a:t>ανήκει στο δικάζον δικαστήριο, ενώπιον του οποίου γίνεται η χρήση</a:t>
            </a:r>
            <a:r>
              <a:rPr lang="el-GR" sz="2400" dirty="0">
                <a:solidFill>
                  <a:srgbClr val="000000"/>
                </a:solidFill>
                <a:latin typeface="Times New Roman"/>
                <a:ea typeface="Times New Roman"/>
                <a:cs typeface="Times New Roman"/>
                <a:sym typeface="Times New Roman"/>
              </a:rPr>
              <a:t>. Αντίστοιχα, όταν διενεργείται προκαταρκτική εξέταση, προανάκριση ή ανάκριση, αρμόδιος να κρίνει τη νομιμότητα της συλλογής και χρήσης των προσκομισθέντων προσωπικών δεδομένων που βρίσκονται στη δικογραφία είναι ο αρμόδιος δικαστικός ή εισαγγελικός λειτουργός, στο πλαίσιο της αξιολόγησης των αποδεικτικών μέσων ή του ανακριτικού υλικού. </a:t>
            </a:r>
            <a:endParaRPr dirty="0"/>
          </a:p>
        </p:txBody>
      </p:sp>
      <p:pic>
        <p:nvPicPr>
          <p:cNvPr id="408" name="Google Shape;408;p8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09" name="Google Shape;409;p8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10" name="Google Shape;410;p8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11" name="Google Shape;411;p83"/>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8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endParaRPr lang="el-GR" sz="2800" b="1" u="sng" dirty="0">
              <a:latin typeface="Times New Roman"/>
              <a:cs typeface="Times New Roman"/>
              <a:sym typeface="Times New Roman"/>
            </a:endParaRPr>
          </a:p>
          <a:p>
            <a:pPr marL="0" marR="0" lvl="0" indent="0" algn="ctr" rtl="0">
              <a:spcBef>
                <a:spcPts val="0"/>
              </a:spcBef>
              <a:spcAft>
                <a:spcPts val="0"/>
              </a:spcAft>
              <a:buNone/>
            </a:pPr>
            <a:endParaRPr lang="en-US" sz="2800" b="1" u="sng" dirty="0">
              <a:latin typeface="Times New Roman"/>
              <a:cs typeface="Times New Roman"/>
              <a:sym typeface="Times New Roman"/>
            </a:endParaRPr>
          </a:p>
          <a:p>
            <a:pPr marL="0" marR="0" lvl="0" indent="0" algn="ctr" rtl="0">
              <a:spcBef>
                <a:spcPts val="0"/>
              </a:spcBef>
              <a:spcAft>
                <a:spcPts val="0"/>
              </a:spcAft>
              <a:buNone/>
            </a:pPr>
            <a:endParaRPr dirty="0"/>
          </a:p>
        </p:txBody>
      </p:sp>
      <p:pic>
        <p:nvPicPr>
          <p:cNvPr id="408" name="Google Shape;408;p8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09" name="Google Shape;409;p8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10" name="Google Shape;410;p8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11" name="Google Shape;411;p83"/>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2" name="Ορθογώνιο 1"/>
          <p:cNvSpPr/>
          <p:nvPr/>
        </p:nvSpPr>
        <p:spPr>
          <a:xfrm>
            <a:off x="1531620" y="2466340"/>
            <a:ext cx="9875520" cy="506222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lvl="0" algn="ctr"/>
            <a:r>
              <a:rPr lang="el-GR" sz="3600" b="1" dirty="0" smtClean="0">
                <a:solidFill>
                  <a:schemeClr val="accent6"/>
                </a:solidFill>
                <a:latin typeface="Times New Roman"/>
                <a:cs typeface="Times New Roman"/>
                <a:sym typeface="Times New Roman"/>
              </a:rPr>
              <a:t>ΜΕΡΟΣ ΔΕΥΤΕΡΟ</a:t>
            </a:r>
          </a:p>
          <a:p>
            <a:pPr lvl="0" algn="ctr"/>
            <a:r>
              <a:rPr lang="el-GR" sz="3600" b="1" dirty="0" smtClean="0">
                <a:solidFill>
                  <a:srgbClr val="000000"/>
                </a:solidFill>
                <a:latin typeface="Times New Roman"/>
                <a:cs typeface="Times New Roman"/>
                <a:sym typeface="Times New Roman"/>
              </a:rPr>
              <a:t>Το </a:t>
            </a:r>
            <a:r>
              <a:rPr lang="el-GR" sz="3600" b="1" dirty="0">
                <a:solidFill>
                  <a:srgbClr val="000000"/>
                </a:solidFill>
                <a:latin typeface="Times New Roman"/>
                <a:cs typeface="Times New Roman"/>
                <a:sym typeface="Times New Roman"/>
              </a:rPr>
              <a:t>περιβάλλον που διαμορφώνεται από 25-5-2018 και μετά </a:t>
            </a:r>
            <a:endParaRPr lang="en-US" sz="3600" b="1" dirty="0">
              <a:solidFill>
                <a:srgbClr val="000000"/>
              </a:solidFill>
              <a:latin typeface="Times New Roman"/>
              <a:cs typeface="Times New Roman"/>
              <a:sym typeface="Times New Roman"/>
            </a:endParaRPr>
          </a:p>
          <a:p>
            <a:pPr lvl="0" algn="ctr"/>
            <a:r>
              <a:rPr lang="el-GR" sz="3600" b="1" dirty="0">
                <a:solidFill>
                  <a:srgbClr val="000000"/>
                </a:solidFill>
                <a:latin typeface="Times New Roman"/>
                <a:cs typeface="Times New Roman"/>
                <a:sym typeface="Times New Roman"/>
              </a:rPr>
              <a:t>λόγω….</a:t>
            </a:r>
            <a:r>
              <a:rPr lang="en-US" sz="3600" b="1" dirty="0">
                <a:solidFill>
                  <a:srgbClr val="000000"/>
                </a:solidFill>
                <a:latin typeface="Times New Roman"/>
                <a:cs typeface="Times New Roman"/>
                <a:sym typeface="Times New Roman"/>
              </a:rPr>
              <a:t>GDPR</a:t>
            </a:r>
          </a:p>
        </p:txBody>
      </p:sp>
    </p:spTree>
    <p:extLst>
      <p:ext uri="{BB962C8B-B14F-4D97-AF65-F5344CB8AC3E}">
        <p14:creationId xmlns:p14="http://schemas.microsoft.com/office/powerpoint/2010/main" val="34830984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84"/>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4800" dirty="0">
              <a:solidFill>
                <a:schemeClr val="dk1"/>
              </a:solidFill>
              <a:latin typeface="Gill Sans"/>
              <a:ea typeface="Gill Sans"/>
              <a:cs typeface="Gill Sans"/>
              <a:sym typeface="Gill Sans"/>
            </a:endParaRPr>
          </a:p>
          <a:p>
            <a:pPr marL="0" marR="0" lvl="0" indent="0" algn="just"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5400" b="1" dirty="0">
                <a:solidFill>
                  <a:schemeClr val="accent2"/>
                </a:solidFill>
                <a:latin typeface="Times New Roman"/>
                <a:ea typeface="Times New Roman"/>
                <a:cs typeface="Times New Roman"/>
                <a:sym typeface="Times New Roman"/>
              </a:rPr>
              <a:t>GDPR</a:t>
            </a:r>
            <a:endParaRPr sz="54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Ο Δικηγόρος εξαιρείται από την εφαρμογή κάποιων υποχρεωτικών ενεργειών, όπως η εκτίμηση </a:t>
            </a:r>
            <a:r>
              <a:rPr lang="el-GR" sz="2400" dirty="0" err="1">
                <a:solidFill>
                  <a:srgbClr val="000000"/>
                </a:solidFill>
                <a:latin typeface="Times New Roman"/>
                <a:ea typeface="Times New Roman"/>
                <a:cs typeface="Times New Roman"/>
                <a:sym typeface="Times New Roman"/>
              </a:rPr>
              <a:t>αντικτύπου</a:t>
            </a:r>
            <a:r>
              <a:rPr lang="el-GR" sz="2400" dirty="0">
                <a:solidFill>
                  <a:srgbClr val="000000"/>
                </a:solidFill>
                <a:latin typeface="Times New Roman"/>
                <a:ea typeface="Times New Roman"/>
                <a:cs typeface="Times New Roman"/>
                <a:sym typeface="Times New Roman"/>
              </a:rPr>
              <a:t>. Αιτιολογική Σκέψη 91: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a:t>
            </a:r>
            <a:r>
              <a:rPr lang="el-GR" sz="2400" i="1" u="sng" dirty="0">
                <a:solidFill>
                  <a:srgbClr val="000000"/>
                </a:solidFill>
                <a:latin typeface="Times New Roman"/>
                <a:ea typeface="Times New Roman"/>
                <a:cs typeface="Times New Roman"/>
                <a:sym typeface="Times New Roman"/>
              </a:rPr>
              <a:t>Η επεξεργασία δεδομένων προσωπικού χαρακτήρα δεν θα πρέπει να θεωρείται ότι είναι μεγάλης κλίμακας</a:t>
            </a:r>
            <a:r>
              <a:rPr lang="el-GR" sz="2400" i="1" dirty="0">
                <a:solidFill>
                  <a:srgbClr val="000000"/>
                </a:solidFill>
                <a:latin typeface="Times New Roman"/>
                <a:ea typeface="Times New Roman"/>
                <a:cs typeface="Times New Roman"/>
                <a:sym typeface="Times New Roman"/>
              </a:rPr>
              <a:t>, εάν η επεξεργασία αφορά δεδομένα προσωπικού χαρακτήρα ασθενών ή πελατών ιδιώτη ιατρού, άλλου επαγγελματία του τομέα της υγείας </a:t>
            </a:r>
            <a:r>
              <a:rPr lang="el-GR" sz="2400" b="1" i="1" u="sng" dirty="0">
                <a:solidFill>
                  <a:srgbClr val="000000"/>
                </a:solidFill>
                <a:latin typeface="Times New Roman"/>
                <a:ea typeface="Times New Roman"/>
                <a:cs typeface="Times New Roman"/>
                <a:sym typeface="Times New Roman"/>
              </a:rPr>
              <a:t>ή δικηγόρου</a:t>
            </a:r>
            <a:r>
              <a:rPr lang="el-GR" sz="2400" i="1" dirty="0">
                <a:solidFill>
                  <a:srgbClr val="000000"/>
                </a:solidFill>
                <a:latin typeface="Times New Roman"/>
                <a:ea typeface="Times New Roman"/>
                <a:cs typeface="Times New Roman"/>
                <a:sym typeface="Times New Roman"/>
              </a:rPr>
              <a:t>. Στις περιπτώσεις αυτές, η εκτίμηση </a:t>
            </a:r>
            <a:r>
              <a:rPr lang="el-GR" sz="2400" i="1" dirty="0" err="1">
                <a:solidFill>
                  <a:srgbClr val="000000"/>
                </a:solidFill>
                <a:latin typeface="Times New Roman"/>
                <a:ea typeface="Times New Roman"/>
                <a:cs typeface="Times New Roman"/>
                <a:sym typeface="Times New Roman"/>
              </a:rPr>
              <a:t>αντικτύπου</a:t>
            </a:r>
            <a:r>
              <a:rPr lang="el-GR" sz="2400" i="1" dirty="0">
                <a:solidFill>
                  <a:srgbClr val="000000"/>
                </a:solidFill>
                <a:latin typeface="Times New Roman"/>
                <a:ea typeface="Times New Roman"/>
                <a:cs typeface="Times New Roman"/>
                <a:sym typeface="Times New Roman"/>
              </a:rPr>
              <a:t> της προστασίας δεδομένων δεν θα πρέπει να είναι υποχρεωτική</a:t>
            </a: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Ομάδα α.29 Κατευθυντήριες οδηγίες για τους Υ.Π.Δ. </a:t>
            </a:r>
            <a:r>
              <a:rPr lang="el-GR" sz="2800" dirty="0">
                <a:solidFill>
                  <a:srgbClr val="000000"/>
                </a:solidFill>
                <a:latin typeface="Times New Roman"/>
                <a:ea typeface="Times New Roman"/>
                <a:cs typeface="Times New Roman"/>
                <a:sym typeface="Times New Roman"/>
              </a:rPr>
              <a:t>(υποσ.14):</a:t>
            </a:r>
            <a:endParaRPr sz="28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a:t>
            </a:r>
            <a:r>
              <a:rPr lang="el-GR" sz="2400" i="1" u="sng" dirty="0">
                <a:solidFill>
                  <a:srgbClr val="000000"/>
                </a:solidFill>
                <a:latin typeface="Times New Roman"/>
                <a:ea typeface="Times New Roman"/>
                <a:cs typeface="Times New Roman"/>
                <a:sym typeface="Times New Roman"/>
              </a:rPr>
              <a:t>Είναι σημαντικό να ληφθεί υπόψη ότι, ενώ στην αιτιολογική σκέψη παρατίθενται παραδείγματα που αφορούν τα δύο άκρα (επεξεργασία από ιδιώτη ιατρό έναντι επεξεργασίας δεδομένων σε εθνικό επίπεδο ή σε ολόκληρη την Ευρώπη), </a:t>
            </a:r>
            <a:r>
              <a:rPr lang="el-GR" sz="2400" b="1" i="1" u="sng" dirty="0">
                <a:solidFill>
                  <a:srgbClr val="000000"/>
                </a:solidFill>
                <a:latin typeface="Times New Roman"/>
                <a:ea typeface="Times New Roman"/>
                <a:cs typeface="Times New Roman"/>
                <a:sym typeface="Times New Roman"/>
              </a:rPr>
              <a:t>μεταξύ των δύο αυτών άκρων, υπάρχει μια μεγάλη γκρίζα ζώνη</a:t>
            </a:r>
            <a:r>
              <a:rPr lang="el-GR" sz="2400" i="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Παραδείγματα που δεν συνιστούν επεξεργασία μεγάλης κλίμακας είναι, μεταξύ άλλων, τα ακόλουθα: </a:t>
            </a:r>
            <a:r>
              <a:rPr lang="el-GR" sz="2400" i="1" u="sng" dirty="0">
                <a:solidFill>
                  <a:srgbClr val="000000"/>
                </a:solidFill>
                <a:latin typeface="Times New Roman"/>
                <a:ea typeface="Times New Roman"/>
                <a:cs typeface="Times New Roman"/>
                <a:sym typeface="Times New Roman"/>
              </a:rPr>
              <a:t>« - η επεξεργασία δεδομένων ασθενών από ιδιώτη ιατρό, </a:t>
            </a:r>
            <a:endParaRPr dirty="0"/>
          </a:p>
          <a:p>
            <a:pPr marL="0" marR="0" lvl="0" indent="0" algn="just" rtl="0">
              <a:spcBef>
                <a:spcPts val="0"/>
              </a:spcBef>
              <a:spcAft>
                <a:spcPts val="0"/>
              </a:spcAft>
              <a:buNone/>
            </a:pPr>
            <a:r>
              <a:rPr lang="el-GR" sz="2400" i="1" u="sng" dirty="0">
                <a:solidFill>
                  <a:srgbClr val="000000"/>
                </a:solidFill>
                <a:latin typeface="Times New Roman"/>
                <a:ea typeface="Times New Roman"/>
                <a:cs typeface="Times New Roman"/>
                <a:sym typeface="Times New Roman"/>
              </a:rPr>
              <a:t>-  η επεξεργασία δεδομένων προσωπικού χαρακτήρα που αφορούν </a:t>
            </a:r>
            <a:r>
              <a:rPr lang="el-GR" sz="2400" b="1" i="1" u="sng" dirty="0">
                <a:solidFill>
                  <a:srgbClr val="000000"/>
                </a:solidFill>
                <a:latin typeface="Times New Roman"/>
                <a:ea typeface="Times New Roman"/>
                <a:cs typeface="Times New Roman"/>
                <a:sym typeface="Times New Roman"/>
              </a:rPr>
              <a:t>ποινικές καταδίκες και αδικήματα από ιδιώτη δικηγόρο</a:t>
            </a:r>
            <a:r>
              <a:rPr lang="el-GR" sz="2400" b="1" i="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endParaRPr dirty="0"/>
          </a:p>
        </p:txBody>
      </p:sp>
      <p:pic>
        <p:nvPicPr>
          <p:cNvPr id="417" name="Google Shape;417;p8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18" name="Google Shape;418;p8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19" name="Google Shape;419;p8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20" name="Google Shape;420;p84"/>
          <p:cNvSpPr/>
          <p:nvPr/>
        </p:nvSpPr>
        <p:spPr>
          <a:xfrm>
            <a:off x="957263" y="3292475"/>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85"/>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2400"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chemeClr val="dk1"/>
                </a:solidFill>
                <a:latin typeface="Times New Roman"/>
                <a:ea typeface="Times New Roman"/>
                <a:cs typeface="Times New Roman"/>
                <a:sym typeface="Times New Roman"/>
              </a:rPr>
              <a:t>                                                                                                             </a:t>
            </a:r>
            <a:r>
              <a:rPr lang="el-GR" sz="5400" b="1" dirty="0">
                <a:solidFill>
                  <a:schemeClr val="accent2"/>
                </a:solidFill>
                <a:latin typeface="Times New Roman"/>
                <a:ea typeface="Times New Roman"/>
                <a:cs typeface="Times New Roman"/>
                <a:sym typeface="Times New Roman"/>
              </a:rPr>
              <a:t>GDPR</a:t>
            </a:r>
            <a:endParaRPr sz="54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dirty="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chemeClr val="dk1"/>
                </a:solidFill>
                <a:latin typeface="Times New Roman"/>
                <a:ea typeface="Times New Roman"/>
                <a:cs typeface="Times New Roman"/>
                <a:sym typeface="Times New Roman"/>
              </a:rPr>
              <a:t>α.6 Νομιμότητα της επεξεργασίας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«1. </a:t>
            </a:r>
            <a:r>
              <a:rPr lang="el-GR" sz="2400" i="1" u="sng" dirty="0">
                <a:solidFill>
                  <a:schemeClr val="dk1"/>
                </a:solidFill>
                <a:latin typeface="Times New Roman"/>
                <a:ea typeface="Times New Roman"/>
                <a:cs typeface="Times New Roman"/>
                <a:sym typeface="Times New Roman"/>
              </a:rPr>
              <a:t>Η επεξεργασία είναι σύννομη μόνο εάν και εφόσον ισχύει τουλάχιστον μία από τις ακόλουθες προϋποθέσεις: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α)  </a:t>
            </a:r>
            <a:r>
              <a:rPr lang="el-GR" sz="2400" i="1" u="sng" dirty="0">
                <a:solidFill>
                  <a:schemeClr val="dk1"/>
                </a:solidFill>
                <a:latin typeface="Times New Roman"/>
                <a:ea typeface="Times New Roman"/>
                <a:cs typeface="Times New Roman"/>
                <a:sym typeface="Times New Roman"/>
              </a:rPr>
              <a:t>το υποκείμενο των δεδομένων έχει συναινέσει </a:t>
            </a:r>
            <a:r>
              <a:rPr lang="el-GR" sz="2400" i="1" dirty="0">
                <a:solidFill>
                  <a:schemeClr val="dk1"/>
                </a:solidFill>
                <a:latin typeface="Times New Roman"/>
                <a:ea typeface="Times New Roman"/>
                <a:cs typeface="Times New Roman"/>
                <a:sym typeface="Times New Roman"/>
              </a:rPr>
              <a:t>στην επεξεργασία των δεδομένων προσωπικού χαρακτήρα του για έναν ή περισσότερους συγκεκριμένους σκοπούς,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β)  </a:t>
            </a:r>
            <a:r>
              <a:rPr lang="el-GR" sz="2400" i="1" u="sng" dirty="0">
                <a:solidFill>
                  <a:schemeClr val="dk1"/>
                </a:solidFill>
                <a:latin typeface="Times New Roman"/>
                <a:ea typeface="Times New Roman"/>
                <a:cs typeface="Times New Roman"/>
                <a:sym typeface="Times New Roman"/>
              </a:rPr>
              <a:t>η επεξεργασία είναι απαραίτητη για την εκτέλεση σύμβασης της οποίας το υποκείμενο των δεδομένων είναι συμβαλλόμενο μέρος ή για να ληφθούν μέτρα κατ' αίτηση του υποκειμένου των δεδομένων πριν από τη σύναψη σύμβασης,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γ)  </a:t>
            </a:r>
            <a:r>
              <a:rPr lang="el-GR" sz="2400" i="1" u="sng" dirty="0">
                <a:solidFill>
                  <a:schemeClr val="dk1"/>
                </a:solidFill>
                <a:latin typeface="Times New Roman"/>
                <a:ea typeface="Times New Roman"/>
                <a:cs typeface="Times New Roman"/>
                <a:sym typeface="Times New Roman"/>
              </a:rPr>
              <a:t>η επεξεργασία είναι απαραίτητη για τη συμμόρφωση με έννομη υποχρέωση του υπευθύνου επεξεργασίας</a:t>
            </a:r>
            <a:r>
              <a:rPr lang="el-GR" sz="2400" i="1" dirty="0">
                <a:solidFill>
                  <a:schemeClr val="dk1"/>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δ)  </a:t>
            </a:r>
            <a:r>
              <a:rPr lang="el-GR" sz="2400" i="1" u="sng" dirty="0">
                <a:solidFill>
                  <a:schemeClr val="dk1"/>
                </a:solidFill>
                <a:latin typeface="Times New Roman"/>
                <a:ea typeface="Times New Roman"/>
                <a:cs typeface="Times New Roman"/>
                <a:sym typeface="Times New Roman"/>
              </a:rPr>
              <a:t>η επεξεργασία είναι απαραίτητη για τη διαφύλαξη ζωτικού συμφέροντος του υποκειμένου των δεδομένων ή άλλου φυσικού προσώπου</a:t>
            </a:r>
            <a:r>
              <a:rPr lang="el-GR" sz="2400" i="1" dirty="0">
                <a:solidFill>
                  <a:schemeClr val="dk1"/>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ε)  η επεξεργασία είναι απαραίτητη για την εκπλήρωση καθήκοντος που εκτελείται προς το δημόσιο συμφέρον ή κατά την άσκηση δημόσιας εξουσίας που έχει ανατεθεί στον υπεύθυνο επεξεργασίας, </a:t>
            </a:r>
            <a:endParaRPr dirty="0"/>
          </a:p>
          <a:p>
            <a:pPr marL="0" marR="0" lvl="0" indent="0" algn="just" rtl="0">
              <a:spcBef>
                <a:spcPts val="0"/>
              </a:spcBef>
              <a:spcAft>
                <a:spcPts val="0"/>
              </a:spcAft>
              <a:buNone/>
            </a:pPr>
            <a:r>
              <a:rPr lang="el-GR" sz="2400" i="1" dirty="0">
                <a:solidFill>
                  <a:schemeClr val="dk1"/>
                </a:solidFill>
                <a:latin typeface="Times New Roman"/>
                <a:ea typeface="Times New Roman"/>
                <a:cs typeface="Times New Roman"/>
                <a:sym typeface="Times New Roman"/>
              </a:rPr>
              <a:t>στ)  </a:t>
            </a:r>
            <a:r>
              <a:rPr lang="el-GR" sz="2400" i="1" u="sng" dirty="0">
                <a:solidFill>
                  <a:schemeClr val="dk1"/>
                </a:solidFill>
                <a:latin typeface="Times New Roman"/>
                <a:ea typeface="Times New Roman"/>
                <a:cs typeface="Times New Roman"/>
                <a:sym typeface="Times New Roman"/>
              </a:rPr>
              <a:t>η επεξεργασία είναι απαραίτητη για τους σκοπούς των έννομων συμφερόντων που επιδιώκει ο υπεύθυνος επεξεργασίας ή τρίτος</a:t>
            </a:r>
            <a:r>
              <a:rPr lang="el-GR" sz="2400" i="1" dirty="0">
                <a:solidFill>
                  <a:schemeClr val="dk1"/>
                </a:solidFill>
                <a:latin typeface="Times New Roman"/>
                <a:ea typeface="Times New Roman"/>
                <a:cs typeface="Times New Roman"/>
                <a:sym typeface="Times New Roman"/>
              </a:rPr>
              <a:t>, εκτός εάν έναντι των συμφερόντων αυτών υπερισχύει το συμφέρον ή τα θεμελιώδη δικαιώματα και οι ελευθερίες του υποκειμένου των δεδομένων που επιβάλλουν την προστασία των δεδομένων προσωπικού χαρακτήρα, ιδίως εάν το υποκείμενο των δεδομένων είναι παιδί.»</a:t>
            </a:r>
            <a:endParaRPr sz="2400" i="1" dirty="0">
              <a:solidFill>
                <a:srgbClr val="000000"/>
              </a:solidFill>
              <a:latin typeface="Times New Roman"/>
              <a:ea typeface="Times New Roman"/>
              <a:cs typeface="Times New Roman"/>
              <a:sym typeface="Times New Roman"/>
            </a:endParaRPr>
          </a:p>
        </p:txBody>
      </p:sp>
      <p:pic>
        <p:nvPicPr>
          <p:cNvPr id="426" name="Google Shape;426;p8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27" name="Google Shape;427;p8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28" name="Google Shape;428;p8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29" name="Google Shape;429;p85"/>
          <p:cNvSpPr/>
          <p:nvPr/>
        </p:nvSpPr>
        <p:spPr>
          <a:xfrm>
            <a:off x="957263" y="3292475"/>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sp>
        <p:nvSpPr>
          <p:cNvPr id="434" name="Google Shape;434;p86"/>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4800">
              <a:solidFill>
                <a:schemeClr val="dk1"/>
              </a:solidFill>
              <a:latin typeface="Gill Sans"/>
              <a:ea typeface="Gill Sans"/>
              <a:cs typeface="Gill Sans"/>
              <a:sym typeface="Gill Sans"/>
            </a:endParaRPr>
          </a:p>
          <a:p>
            <a:pPr marL="0" marR="0" lvl="0" indent="0" algn="just" rtl="0">
              <a:spcBef>
                <a:spcPts val="0"/>
              </a:spcBef>
              <a:spcAft>
                <a:spcPts val="0"/>
              </a:spcAft>
              <a:buNone/>
            </a:pPr>
            <a:r>
              <a:rPr lang="el-GR" sz="3200" b="1">
                <a:solidFill>
                  <a:schemeClr val="accent2"/>
                </a:solidFill>
                <a:latin typeface="Times New Roman"/>
                <a:ea typeface="Times New Roman"/>
                <a:cs typeface="Times New Roman"/>
                <a:sym typeface="Times New Roman"/>
              </a:rPr>
              <a:t>                                                                                 </a:t>
            </a:r>
            <a:r>
              <a:rPr lang="el-GR" sz="5400" b="1">
                <a:solidFill>
                  <a:schemeClr val="accent2"/>
                </a:solidFill>
                <a:latin typeface="Times New Roman"/>
                <a:ea typeface="Times New Roman"/>
                <a:cs typeface="Times New Roman"/>
                <a:sym typeface="Times New Roman"/>
              </a:rPr>
              <a:t>GDPR</a:t>
            </a:r>
            <a:endParaRPr sz="5400" b="1">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a:p>
          <a:p>
            <a:pPr marL="0" marR="0" lvl="0" indent="0" algn="ctr" rtl="0">
              <a:spcBef>
                <a:spcPts val="0"/>
              </a:spcBef>
              <a:spcAft>
                <a:spcPts val="0"/>
              </a:spcAft>
              <a:buNone/>
            </a:pPr>
            <a:r>
              <a:rPr lang="el-GR" sz="2800" b="1" i="1">
                <a:solidFill>
                  <a:srgbClr val="000000"/>
                </a:solidFill>
                <a:latin typeface="Times New Roman"/>
                <a:ea typeface="Times New Roman"/>
                <a:cs typeface="Times New Roman"/>
                <a:sym typeface="Times New Roman"/>
              </a:rPr>
              <a:t>    </a:t>
            </a:r>
            <a:r>
              <a:rPr lang="el-GR" sz="2400" b="1" i="1">
                <a:solidFill>
                  <a:srgbClr val="000000"/>
                </a:solidFill>
                <a:latin typeface="Times New Roman"/>
                <a:ea typeface="Times New Roman"/>
                <a:cs typeface="Times New Roman"/>
                <a:sym typeface="Times New Roman"/>
              </a:rPr>
              <a:t>  Άρθρο 7  - Προϋποθέσεις για συγκατάθεση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«1. Όταν η επεξεργασία βασίζεται σε συγκατάθεση, ο υπεύθυνος επεξεργασίας </a:t>
            </a:r>
            <a:r>
              <a:rPr lang="el-GR" sz="2400" b="1" i="1" u="sng">
                <a:solidFill>
                  <a:srgbClr val="000000"/>
                </a:solidFill>
                <a:latin typeface="Times New Roman"/>
                <a:ea typeface="Times New Roman"/>
                <a:cs typeface="Times New Roman"/>
                <a:sym typeface="Times New Roman"/>
              </a:rPr>
              <a:t>είναι σε θέση να αποδείξει</a:t>
            </a:r>
            <a:r>
              <a:rPr lang="el-GR" sz="2400" i="1">
                <a:solidFill>
                  <a:srgbClr val="000000"/>
                </a:solidFill>
                <a:latin typeface="Times New Roman"/>
                <a:ea typeface="Times New Roman"/>
                <a:cs typeface="Times New Roman"/>
                <a:sym typeface="Times New Roman"/>
              </a:rPr>
              <a:t> ότι το υποκείμενο των δεδομένων συγκατατέθηκε για την επεξεργασία των δεδομένων του προσωπικού χαρακτήρα.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2. Εάν η συγκατάθεση του υποκειμένου των δεδομένων παρέχεται στο πλαίσιο γραπτής δήλωσης η οποία αφορά και άλλα θέματα, το αίτημα για συγκατάθεση υποβάλλεται κατά τρόπο ώστε να είναι σαφώς διακριτό από τα άλλα θέματα, σε κατανοητή και εύκολα προσβάσιμη μορφή, χρησιμοποιώντας σαφή και απλή διατύπωση. Κάθε τμήμα της δήλωσης αυτής το οποίο συνιστά παράβαση του παρόντος κανονισμού δεν είναι δεσμευτικό.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3. Το υποκείμενο των δεδομένων </a:t>
            </a:r>
            <a:r>
              <a:rPr lang="el-GR" sz="2400" b="1" i="1" u="sng">
                <a:solidFill>
                  <a:srgbClr val="000000"/>
                </a:solidFill>
                <a:latin typeface="Times New Roman"/>
                <a:ea typeface="Times New Roman"/>
                <a:cs typeface="Times New Roman"/>
                <a:sym typeface="Times New Roman"/>
              </a:rPr>
              <a:t>έχει δικαίωμα να ανακαλέσει τη συγκατάθεσή του ανά πάσα στιγμή</a:t>
            </a:r>
            <a:r>
              <a:rPr lang="el-GR" sz="2400" i="1">
                <a:solidFill>
                  <a:srgbClr val="000000"/>
                </a:solidFill>
                <a:latin typeface="Times New Roman"/>
                <a:ea typeface="Times New Roman"/>
                <a:cs typeface="Times New Roman"/>
                <a:sym typeface="Times New Roman"/>
              </a:rPr>
              <a:t>. Η ανάκληση της συγκατάθεσης δεν θίγει τη νομιμότητα της επεξεργασίας που βασίστηκε στη συγκατάθεση προ της ανάκλησής της. Πριν την παροχή της συγκατάθεσης, το υποκείμενο των δεδομένων ενημερώνεται σχετικά. Η ανάκληση της συγκατάθεσης είναι εξίσου εύκολη με την παροχή της.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4. Κατά την εκτίμηση κατά πόσο η συγκατάθεση δίνεται ελεύθερα, λαμβάνεται ιδιαιτέρως υπόψη κατά πόσο, μεταξύ άλλων, για την εκτέλεση σύμβασης, συμπεριλαμβανομένης της παροχής μιας υπηρεσίας, τίθεται ως προϋπόθεση η συγκατάθεση στην επεξεργασία δεδομένων προσωπικού χαρακτήρα που δεν είναι αναγκαία για την εκτέλεση της εν λόγω σύμβασης.» </a:t>
            </a:r>
            <a:endParaRPr/>
          </a:p>
        </p:txBody>
      </p:sp>
      <p:pic>
        <p:nvPicPr>
          <p:cNvPr id="435" name="Google Shape;435;p8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36" name="Google Shape;436;p8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37" name="Google Shape;437;p8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38" name="Google Shape;438;p86"/>
          <p:cNvSpPr/>
          <p:nvPr/>
        </p:nvSpPr>
        <p:spPr>
          <a:xfrm>
            <a:off x="957263" y="3292475"/>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87"/>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4800">
              <a:solidFill>
                <a:schemeClr val="dk1"/>
              </a:solidFill>
              <a:latin typeface="Gill Sans"/>
              <a:ea typeface="Gill Sans"/>
              <a:cs typeface="Gill Sans"/>
              <a:sym typeface="Gill Sans"/>
            </a:endParaRPr>
          </a:p>
          <a:p>
            <a:pPr marL="0" marR="0" lvl="0" indent="0" algn="just" rtl="0">
              <a:spcBef>
                <a:spcPts val="0"/>
              </a:spcBef>
              <a:spcAft>
                <a:spcPts val="0"/>
              </a:spcAft>
              <a:buNone/>
            </a:pPr>
            <a:r>
              <a:rPr lang="el-GR" sz="3200" b="1">
                <a:solidFill>
                  <a:schemeClr val="accent2"/>
                </a:solidFill>
                <a:latin typeface="Times New Roman"/>
                <a:ea typeface="Times New Roman"/>
                <a:cs typeface="Times New Roman"/>
                <a:sym typeface="Times New Roman"/>
              </a:rPr>
              <a:t>                                                                                 </a:t>
            </a:r>
            <a:r>
              <a:rPr lang="el-GR" sz="5400" b="1">
                <a:solidFill>
                  <a:schemeClr val="accent2"/>
                </a:solidFill>
                <a:latin typeface="Times New Roman"/>
                <a:ea typeface="Times New Roman"/>
                <a:cs typeface="Times New Roman"/>
                <a:sym typeface="Times New Roman"/>
              </a:rPr>
              <a:t>GDPR</a:t>
            </a:r>
            <a:endParaRPr sz="2800" b="1">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400" b="1">
                <a:solidFill>
                  <a:srgbClr val="000000"/>
                </a:solidFill>
                <a:latin typeface="Times New Roman"/>
                <a:ea typeface="Times New Roman"/>
                <a:cs typeface="Times New Roman"/>
                <a:sym typeface="Times New Roman"/>
              </a:rPr>
              <a:t>  </a:t>
            </a:r>
            <a:r>
              <a:rPr lang="el-GR" sz="2400" b="1" u="sng">
                <a:solidFill>
                  <a:srgbClr val="000000"/>
                </a:solidFill>
                <a:latin typeface="Times New Roman"/>
                <a:ea typeface="Times New Roman"/>
                <a:cs typeface="Times New Roman"/>
                <a:sym typeface="Times New Roman"/>
              </a:rPr>
              <a:t>Α.28 – Εκτελών την επεξεργασία</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«1. </a:t>
            </a:r>
            <a:r>
              <a:rPr lang="el-GR" sz="2400" i="1" u="sng">
                <a:solidFill>
                  <a:srgbClr val="000000"/>
                </a:solidFill>
                <a:latin typeface="Times New Roman"/>
                <a:ea typeface="Times New Roman"/>
                <a:cs typeface="Times New Roman"/>
                <a:sym typeface="Times New Roman"/>
              </a:rPr>
              <a:t>Όταν η επεξεργασία πρόκειται να διενεργηθεί </a:t>
            </a:r>
            <a:r>
              <a:rPr lang="el-GR" sz="2400" b="1" i="1" u="sng">
                <a:solidFill>
                  <a:srgbClr val="000000"/>
                </a:solidFill>
                <a:latin typeface="Times New Roman"/>
                <a:ea typeface="Times New Roman"/>
                <a:cs typeface="Times New Roman"/>
                <a:sym typeface="Times New Roman"/>
              </a:rPr>
              <a:t>για λογαριασμό υπευθύνου επεξεργασίας</a:t>
            </a:r>
            <a:r>
              <a:rPr lang="el-GR" sz="2400" i="1">
                <a:solidFill>
                  <a:srgbClr val="000000"/>
                </a:solidFill>
                <a:latin typeface="Times New Roman"/>
                <a:ea typeface="Times New Roman"/>
                <a:cs typeface="Times New Roman"/>
                <a:sym typeface="Times New Roman"/>
              </a:rPr>
              <a:t>, ο υπεύθυνος επεξεργασίας </a:t>
            </a:r>
            <a:r>
              <a:rPr lang="el-GR" sz="2400" i="1" u="sng">
                <a:solidFill>
                  <a:srgbClr val="000000"/>
                </a:solidFill>
                <a:latin typeface="Times New Roman"/>
                <a:ea typeface="Times New Roman"/>
                <a:cs typeface="Times New Roman"/>
                <a:sym typeface="Times New Roman"/>
              </a:rPr>
              <a:t>χρησιμοποιεί μόνο εκτελούντες την επεξεργασία </a:t>
            </a:r>
            <a:r>
              <a:rPr lang="el-GR" sz="2400" b="1" i="1" u="sng">
                <a:solidFill>
                  <a:srgbClr val="000000"/>
                </a:solidFill>
                <a:latin typeface="Times New Roman"/>
                <a:ea typeface="Times New Roman"/>
                <a:cs typeface="Times New Roman"/>
                <a:sym typeface="Times New Roman"/>
              </a:rPr>
              <a:t>που παρέχουν επαρκείς διαβεβαιώσεις για την εφαρμογή κατάλληλων τεχνικών και οργανωτικών μέτρων,</a:t>
            </a:r>
            <a:r>
              <a:rPr lang="el-GR" sz="2400" i="1" u="sng">
                <a:solidFill>
                  <a:srgbClr val="000000"/>
                </a:solidFill>
                <a:latin typeface="Times New Roman"/>
                <a:ea typeface="Times New Roman"/>
                <a:cs typeface="Times New Roman"/>
                <a:sym typeface="Times New Roman"/>
              </a:rPr>
              <a:t> κατά τρόπο ώστε η επεξεργασία να πληροί τις απαιτήσεις του παρόντος κανονισμού</a:t>
            </a:r>
            <a:r>
              <a:rPr lang="el-GR" sz="2400" i="1">
                <a:solidFill>
                  <a:srgbClr val="000000"/>
                </a:solidFill>
                <a:latin typeface="Times New Roman"/>
                <a:ea typeface="Times New Roman"/>
                <a:cs typeface="Times New Roman"/>
                <a:sym typeface="Times New Roman"/>
              </a:rPr>
              <a:t> και να διασφαλίζεται η προστασία των δικαιωμάτων του υποκειμένου των δεδομένων.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2. </a:t>
            </a:r>
            <a:r>
              <a:rPr lang="el-GR" sz="2400" b="1" i="1" u="sng">
                <a:solidFill>
                  <a:srgbClr val="000000"/>
                </a:solidFill>
                <a:latin typeface="Times New Roman"/>
                <a:ea typeface="Times New Roman"/>
                <a:cs typeface="Times New Roman"/>
                <a:sym typeface="Times New Roman"/>
              </a:rPr>
              <a:t>Ο εκτελών την επεξεργασία δεν προσλαμβάνει άλλον εκτελούντα την επεξεργασία χωρίς προηγούμενη ειδική ή γενική γραπτή άδεια του υπευθύνου επεξεργασίας</a:t>
            </a:r>
            <a:r>
              <a:rPr lang="el-GR" sz="2400" i="1">
                <a:solidFill>
                  <a:srgbClr val="000000"/>
                </a:solidFill>
                <a:latin typeface="Times New Roman"/>
                <a:ea typeface="Times New Roman"/>
                <a:cs typeface="Times New Roman"/>
                <a:sym typeface="Times New Roman"/>
              </a:rPr>
              <a:t>. Σε περίπτωση γενικής γραπτής άδειας, ο εκτελών την επεξεργασία ενημερώνει τον υπεύθυνο επεξεργασίας για τυχόν σκοπούμενες αλλαγές που αφορούν την προσθήκη ή την αντικατάσταση των άλλων εκτελούντων την επεξεργασία, παρέχοντας με τον τρόπο αυτό τη δυνατότητα στον υπεύθυνο επεξεργασίας να αντιταχθεί σε αυτές τις αλλαγές. </a:t>
            </a:r>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3. </a:t>
            </a:r>
            <a:r>
              <a:rPr lang="el-GR" sz="2400" i="1" u="sng">
                <a:solidFill>
                  <a:srgbClr val="000000"/>
                </a:solidFill>
                <a:latin typeface="Times New Roman"/>
                <a:ea typeface="Times New Roman"/>
                <a:cs typeface="Times New Roman"/>
                <a:sym typeface="Times New Roman"/>
              </a:rPr>
              <a:t>Η επεξεργασία από τον εκτελούντα την επεξεργασία διέπεται </a:t>
            </a:r>
            <a:r>
              <a:rPr lang="el-GR" sz="2400" b="1" i="1" u="sng">
                <a:solidFill>
                  <a:srgbClr val="000000"/>
                </a:solidFill>
                <a:latin typeface="Times New Roman"/>
                <a:ea typeface="Times New Roman"/>
                <a:cs typeface="Times New Roman"/>
                <a:sym typeface="Times New Roman"/>
              </a:rPr>
              <a:t>από σύμβαση ή άλλη νομική πράξη </a:t>
            </a:r>
            <a:r>
              <a:rPr lang="el-GR" sz="2400" i="1" u="sng">
                <a:solidFill>
                  <a:srgbClr val="000000"/>
                </a:solidFill>
                <a:latin typeface="Times New Roman"/>
                <a:ea typeface="Times New Roman"/>
                <a:cs typeface="Times New Roman"/>
                <a:sym typeface="Times New Roman"/>
              </a:rPr>
              <a:t>υπαγόμενη στο δίκαιο της Ένωσης ή του κράτους μέλους, που δεσμεύει τον εκτελούντα </a:t>
            </a:r>
            <a:r>
              <a:rPr lang="el-GR" sz="2400" i="1">
                <a:solidFill>
                  <a:srgbClr val="000000"/>
                </a:solidFill>
                <a:latin typeface="Times New Roman"/>
                <a:ea typeface="Times New Roman"/>
                <a:cs typeface="Times New Roman"/>
                <a:sym typeface="Times New Roman"/>
              </a:rPr>
              <a:t>την επεξεργασία σε σχέση με τον υπεύθυνο επεξεργασίας και καθορίζει το αντικείμενο και τη διάρκεια της επεξεργασίας, τη φύση και τον σκοπό της επεξεργασίας, το είδος των δεδομένων προσωπικού χαρακτήρα και τις κατηγορίες των υποκειμένων των δεδομένων και τις υποχρεώσεις και τα δικαιώματα του υπευθύνου επεξεργασίας. Η εν λόγω σύμβαση ή άλλη νομική πράξη προβλέπει ειδικότερα ότι ο εκτελών την επεξεργασία: …..»</a:t>
            </a:r>
            <a:endParaRPr/>
          </a:p>
          <a:p>
            <a:pPr marL="0" marR="0" lvl="0" indent="0" algn="just" rtl="0">
              <a:spcBef>
                <a:spcPts val="0"/>
              </a:spcBef>
              <a:spcAft>
                <a:spcPts val="0"/>
              </a:spcAft>
              <a:buNone/>
            </a:pPr>
            <a:endParaRPr sz="2400" i="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i="1">
              <a:solidFill>
                <a:srgbClr val="000000"/>
              </a:solidFill>
              <a:latin typeface="Times New Roman"/>
              <a:ea typeface="Times New Roman"/>
              <a:cs typeface="Times New Roman"/>
              <a:sym typeface="Times New Roman"/>
            </a:endParaRPr>
          </a:p>
        </p:txBody>
      </p:sp>
      <p:pic>
        <p:nvPicPr>
          <p:cNvPr id="444" name="Google Shape;444;p8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45" name="Google Shape;445;p8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46" name="Google Shape;446;p8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47" name="Google Shape;447;p87"/>
          <p:cNvSpPr/>
          <p:nvPr/>
        </p:nvSpPr>
        <p:spPr>
          <a:xfrm>
            <a:off x="957263" y="3292475"/>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448" name="Google Shape;448;p87"/>
          <p:cNvSpPr/>
          <p:nvPr/>
        </p:nvSpPr>
        <p:spPr>
          <a:xfrm>
            <a:off x="358775" y="8837613"/>
            <a:ext cx="12290425" cy="585787"/>
          </a:xfrm>
          <a:prstGeom prst="rect">
            <a:avLst/>
          </a:prstGeom>
          <a:solidFill>
            <a:schemeClr val="lt1"/>
          </a:solidFill>
          <a:ln w="25400" cap="flat" cmpd="sng">
            <a:solidFill>
              <a:schemeClr val="accent2"/>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el-GR" sz="2400" b="1">
                <a:solidFill>
                  <a:srgbClr val="000000"/>
                </a:solidFill>
                <a:latin typeface="Times New Roman"/>
                <a:ea typeface="Times New Roman"/>
                <a:cs typeface="Times New Roman"/>
                <a:sym typeface="Times New Roman"/>
              </a:rPr>
              <a:t>Πλέον ευθύνη υπέχει και ο εκτελών την επεξεργασία, όχι μόνο ο Υ.Ε. (α.28, 58, 82, 83 ΓΚΠΔ)</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6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Δικηγορικό Απόρρητο </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800" b="1" i="1">
                <a:solidFill>
                  <a:srgbClr val="000000"/>
                </a:solidFill>
                <a:latin typeface="Times New Roman"/>
                <a:ea typeface="Times New Roman"/>
                <a:cs typeface="Times New Roman"/>
                <a:sym typeface="Times New Roman"/>
              </a:rPr>
              <a:t>   </a:t>
            </a:r>
            <a:r>
              <a:rPr lang="el-GR" sz="2800" b="1">
                <a:solidFill>
                  <a:srgbClr val="000000"/>
                </a:solidFill>
                <a:latin typeface="Times New Roman"/>
                <a:ea typeface="Times New Roman"/>
                <a:cs typeface="Times New Roman"/>
                <a:sym typeface="Times New Roman"/>
              </a:rPr>
              <a:t>άρθρο 38 Κ.Δ. </a:t>
            </a:r>
            <a:r>
              <a:rPr lang="el-GR" sz="2800">
                <a:solidFill>
                  <a:srgbClr val="000000"/>
                </a:solidFill>
                <a:latin typeface="Times New Roman"/>
                <a:ea typeface="Times New Roman"/>
                <a:cs typeface="Times New Roman"/>
                <a:sym typeface="Times New Roman"/>
              </a:rPr>
              <a:t>(Ν.4194/2013) «Απόρρητο και εχεμύθεια»:</a:t>
            </a:r>
            <a:endParaRPr/>
          </a:p>
          <a:p>
            <a:pPr marL="0" marR="0" lvl="0" indent="0" algn="just" rtl="0">
              <a:spcBef>
                <a:spcPts val="0"/>
              </a:spcBef>
              <a:spcAft>
                <a:spcPts val="0"/>
              </a:spcAft>
              <a:buNone/>
            </a:pPr>
            <a:r>
              <a:rPr lang="el-GR" sz="2800" b="1" i="1">
                <a:solidFill>
                  <a:srgbClr val="000000"/>
                </a:solidFill>
                <a:latin typeface="Times New Roman"/>
                <a:ea typeface="Times New Roman"/>
                <a:cs typeface="Times New Roman"/>
                <a:sym typeface="Times New Roman"/>
              </a:rPr>
              <a:t> </a:t>
            </a:r>
            <a:r>
              <a:rPr lang="el-GR" sz="2800" i="1">
                <a:solidFill>
                  <a:srgbClr val="000000"/>
                </a:solidFill>
                <a:latin typeface="Times New Roman"/>
                <a:ea typeface="Times New Roman"/>
                <a:cs typeface="Times New Roman"/>
                <a:sym typeface="Times New Roman"/>
              </a:rPr>
              <a:t>«Ο δικηγόρος οφείλει να τηρεί αυστηρά εχεμύθεια για όσα του</a:t>
            </a:r>
            <a:endParaRPr/>
          </a:p>
          <a:p>
            <a:pPr marL="0" marR="0" lvl="0" indent="0" algn="just" rtl="0">
              <a:spcBef>
                <a:spcPts val="0"/>
              </a:spcBef>
              <a:spcAft>
                <a:spcPts val="0"/>
              </a:spcAft>
              <a:buNone/>
            </a:pPr>
            <a:r>
              <a:rPr lang="el-GR" sz="2800" i="1">
                <a:solidFill>
                  <a:srgbClr val="000000"/>
                </a:solidFill>
                <a:latin typeface="Times New Roman"/>
                <a:ea typeface="Times New Roman"/>
                <a:cs typeface="Times New Roman"/>
                <a:sym typeface="Times New Roman"/>
              </a:rPr>
              <a:t>εμπιστεύεται ο εντολέας του </a:t>
            </a:r>
            <a:r>
              <a:rPr lang="el-GR" sz="2800" i="1" u="sng">
                <a:solidFill>
                  <a:srgbClr val="000000"/>
                </a:solidFill>
                <a:latin typeface="Times New Roman"/>
                <a:ea typeface="Times New Roman"/>
                <a:cs typeface="Times New Roman"/>
                <a:sym typeface="Times New Roman"/>
              </a:rPr>
              <a:t>κατά την ανάθεση και εκτέλεση </a:t>
            </a:r>
            <a:endParaRPr/>
          </a:p>
          <a:p>
            <a:pPr marL="0" marR="0" lvl="0" indent="0" algn="just" rtl="0">
              <a:spcBef>
                <a:spcPts val="0"/>
              </a:spcBef>
              <a:spcAft>
                <a:spcPts val="0"/>
              </a:spcAft>
              <a:buNone/>
            </a:pPr>
            <a:r>
              <a:rPr lang="el-GR" sz="2800" i="1" u="sng">
                <a:solidFill>
                  <a:srgbClr val="000000"/>
                </a:solidFill>
                <a:latin typeface="Times New Roman"/>
                <a:ea typeface="Times New Roman"/>
                <a:cs typeface="Times New Roman"/>
                <a:sym typeface="Times New Roman"/>
              </a:rPr>
              <a:t>της εντολής</a:t>
            </a:r>
            <a:r>
              <a:rPr lang="el-GR" sz="2800" i="1">
                <a:solidFill>
                  <a:srgbClr val="000000"/>
                </a:solidFill>
                <a:latin typeface="Times New Roman"/>
                <a:ea typeface="Times New Roman"/>
                <a:cs typeface="Times New Roman"/>
                <a:sym typeface="Times New Roman"/>
              </a:rPr>
              <a:t> ή </a:t>
            </a:r>
            <a:r>
              <a:rPr lang="el-GR" sz="2800" i="1" u="sng">
                <a:solidFill>
                  <a:srgbClr val="000000"/>
                </a:solidFill>
                <a:latin typeface="Times New Roman"/>
                <a:ea typeface="Times New Roman"/>
                <a:cs typeface="Times New Roman"/>
                <a:sym typeface="Times New Roman"/>
              </a:rPr>
              <a:t>πληροφορείται κατά τη διάρκεια </a:t>
            </a:r>
            <a:r>
              <a:rPr lang="el-GR" sz="2800" i="1">
                <a:solidFill>
                  <a:srgbClr val="000000"/>
                </a:solidFill>
                <a:latin typeface="Times New Roman"/>
                <a:ea typeface="Times New Roman"/>
                <a:cs typeface="Times New Roman"/>
                <a:sym typeface="Times New Roman"/>
              </a:rPr>
              <a:t>του χειρισμού της».</a:t>
            </a:r>
            <a:endParaRPr sz="4800" i="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r>
              <a:rPr lang="el-GR" sz="2800" b="1">
                <a:solidFill>
                  <a:srgbClr val="000000"/>
                </a:solidFill>
                <a:latin typeface="Times New Roman"/>
                <a:ea typeface="Times New Roman"/>
                <a:cs typeface="Times New Roman"/>
                <a:sym typeface="Times New Roman"/>
              </a:rPr>
              <a:t>Κώδικας Δεοντολογίας του δικηγορικού λειτουργήματος </a:t>
            </a:r>
            <a:r>
              <a:rPr lang="el-GR" sz="2800">
                <a:solidFill>
                  <a:srgbClr val="000000"/>
                </a:solidFill>
                <a:latin typeface="Times New Roman"/>
                <a:ea typeface="Times New Roman"/>
                <a:cs typeface="Times New Roman"/>
                <a:sym typeface="Times New Roman"/>
              </a:rPr>
              <a:t>(Δ.Σ. ΔΣΑ 4-1-1980)</a:t>
            </a:r>
            <a:endParaRPr/>
          </a:p>
          <a:p>
            <a:pPr marL="0" marR="0" lvl="0" indent="0" algn="just" rtl="0">
              <a:spcBef>
                <a:spcPts val="0"/>
              </a:spcBef>
              <a:spcAft>
                <a:spcPts val="0"/>
              </a:spcAft>
              <a:buNone/>
            </a:pPr>
            <a:r>
              <a:rPr lang="el-GR" sz="2400" b="1" u="sng">
                <a:solidFill>
                  <a:srgbClr val="000000"/>
                </a:solidFill>
                <a:latin typeface="Times New Roman"/>
                <a:ea typeface="Times New Roman"/>
                <a:cs typeface="Times New Roman"/>
                <a:sym typeface="Times New Roman"/>
              </a:rPr>
              <a:t> άρθρο 32</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«α. Δεν επιτρέπεται στους Δικηγόρους να εξετάζονται ως μάρτυρες στα Δικαστήρια </a:t>
            </a:r>
            <a:r>
              <a:rPr lang="el-GR" sz="2000" i="1" u="sng">
                <a:solidFill>
                  <a:srgbClr val="000000"/>
                </a:solidFill>
                <a:latin typeface="Times New Roman"/>
                <a:ea typeface="Times New Roman"/>
                <a:cs typeface="Times New Roman"/>
                <a:sym typeface="Times New Roman"/>
              </a:rPr>
              <a:t>για υποθέσεις και για περιστατικά που περιήλθαν σε γνώση τους από την άσκηση του Λειτουργήματος είτε στα Δικαστήρια είτε σε εξώδικες εργασίες, διαπραγματεύσεις, ή προσπάθειες</a:t>
            </a:r>
            <a:r>
              <a:rPr lang="el-GR" sz="2000" i="1">
                <a:solidFill>
                  <a:srgbClr val="000000"/>
                </a:solidFill>
                <a:latin typeface="Times New Roman"/>
                <a:ea typeface="Times New Roman"/>
                <a:cs typeface="Times New Roman"/>
                <a:sym typeface="Times New Roman"/>
              </a:rPr>
              <a:t> για συμβιβαστική επίλυση διαφορών.</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β. </a:t>
            </a:r>
            <a:r>
              <a:rPr lang="el-GR" sz="2000" i="1">
                <a:solidFill>
                  <a:srgbClr val="C00000"/>
                </a:solidFill>
                <a:latin typeface="Times New Roman"/>
                <a:ea typeface="Times New Roman"/>
                <a:cs typeface="Times New Roman"/>
                <a:sym typeface="Times New Roman"/>
              </a:rPr>
              <a:t>Σ' εξαιρετικές περιπτώσεις </a:t>
            </a:r>
            <a:r>
              <a:rPr lang="el-GR" sz="2000" i="1">
                <a:solidFill>
                  <a:srgbClr val="000000"/>
                </a:solidFill>
                <a:latin typeface="Times New Roman"/>
                <a:ea typeface="Times New Roman"/>
                <a:cs typeface="Times New Roman"/>
                <a:sym typeface="Times New Roman"/>
              </a:rPr>
              <a:t>μπορούν να εξεταστούν ως μάρτυρες για υπόθεση στην οποία είχαν ανάμιξη, ή γνωρίζουν από την άσκηση του Λειτουργήματός τους, </a:t>
            </a:r>
            <a:r>
              <a:rPr lang="el-GR" sz="2000" i="1">
                <a:solidFill>
                  <a:srgbClr val="C00000"/>
                </a:solidFill>
                <a:latin typeface="Times New Roman"/>
                <a:ea typeface="Times New Roman"/>
                <a:cs typeface="Times New Roman"/>
                <a:sym typeface="Times New Roman"/>
              </a:rPr>
              <a:t>αν υπάρχουν σπουδαίοι λόγοι</a:t>
            </a:r>
            <a:r>
              <a:rPr lang="el-GR" sz="2000" i="1">
                <a:solidFill>
                  <a:srgbClr val="000000"/>
                </a:solidFill>
                <a:latin typeface="Times New Roman"/>
                <a:ea typeface="Times New Roman"/>
                <a:cs typeface="Times New Roman"/>
                <a:sym typeface="Times New Roman"/>
              </a:rPr>
              <a:t>. Τους λόγους αυτούς εκθέτει ο ενδιαφερόμενος με αίτηση του προς το Σύλλογο (Διοικητικό Συμβούλιο). Το Δ.Σ. τους εκτιμά και χορηγεί κατά την κρίση του σχετική άδεια. Σε κατεπείγουσες περιπτώσεις η άδεια αυτή χορηγείται από τον Πρόεδρο του Διοικητικού Συμβουλίου.</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γ. </a:t>
            </a:r>
            <a:r>
              <a:rPr lang="el-GR" sz="2000" b="1" i="1" u="sng">
                <a:solidFill>
                  <a:srgbClr val="000000"/>
                </a:solidFill>
                <a:latin typeface="Times New Roman"/>
                <a:ea typeface="Times New Roman"/>
                <a:cs typeface="Times New Roman"/>
                <a:sym typeface="Times New Roman"/>
              </a:rPr>
              <a:t>Και αν πάρουν την άδεια από το Δ.Σ. ή τον Πρόεδρο, απαγορεύεται να καταθέσουν περιστατικά που τους έχει εμπιστευτεί ο εντολέας τους και να παραβιάσουν με οποιοδήποτε τρόπο το επαγγελματικό απόρρητο</a:t>
            </a:r>
            <a:r>
              <a:rPr lang="el-GR" sz="2000" i="1">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 </a:t>
            </a:r>
            <a:r>
              <a:rPr lang="el-GR" sz="2000" i="1">
                <a:solidFill>
                  <a:schemeClr val="dk1"/>
                </a:solidFill>
                <a:latin typeface="Times New Roman"/>
                <a:ea typeface="Times New Roman"/>
                <a:cs typeface="Times New Roman"/>
                <a:sym typeface="Times New Roman"/>
              </a:rPr>
              <a:t>δ. Σε καμιά περίπτωση δεν επιτρέπεται να εξεταστούν ως μάρτυρες κατά του εντολέα τους ή του πρώην εντολέα τους, ή των κληρονόμων τους, έστω και αν έχει ανακληθεί ή περατωθεί η εντολή τους.»</a:t>
            </a:r>
            <a:endParaRPr sz="2000" i="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sz="2400" b="1">
              <a:solidFill>
                <a:srgbClr val="000000"/>
              </a:solidFill>
              <a:latin typeface="Times New Roman"/>
              <a:ea typeface="Times New Roman"/>
              <a:cs typeface="Times New Roman"/>
              <a:sym typeface="Times New Roman"/>
            </a:endParaRPr>
          </a:p>
        </p:txBody>
      </p:sp>
      <p:pic>
        <p:nvPicPr>
          <p:cNvPr id="213" name="Google Shape;213;p6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14" name="Google Shape;214;p6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15" name="Google Shape;215;p6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16" name="Google Shape;216;p6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pic>
        <p:nvPicPr>
          <p:cNvPr id="217" name="Google Shape;217;p62"/>
          <p:cNvPicPr preferRelativeResize="0"/>
          <p:nvPr/>
        </p:nvPicPr>
        <p:blipFill rotWithShape="1">
          <a:blip r:embed="rId4">
            <a:alphaModFix/>
          </a:blip>
          <a:srcRect/>
          <a:stretch/>
        </p:blipFill>
        <p:spPr>
          <a:xfrm>
            <a:off x="9539288" y="2409825"/>
            <a:ext cx="2790825" cy="1638300"/>
          </a:xfrm>
          <a:prstGeom prst="rect">
            <a:avLst/>
          </a:prstGeom>
          <a:noFill/>
          <a:ln>
            <a:noFill/>
          </a:ln>
        </p:spPr>
      </p:pic>
    </p:spTree>
    <p:extLst>
      <p:ext uri="{BB962C8B-B14F-4D97-AF65-F5344CB8AC3E}">
        <p14:creationId xmlns:p14="http://schemas.microsoft.com/office/powerpoint/2010/main" val="1201429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88"/>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4800" dirty="0">
              <a:solidFill>
                <a:schemeClr val="dk1"/>
              </a:solidFill>
              <a:latin typeface="Gill Sans"/>
              <a:ea typeface="Gill Sans"/>
              <a:cs typeface="Gill Sans"/>
              <a:sym typeface="Gill Sans"/>
            </a:endParaRPr>
          </a:p>
          <a:p>
            <a:pPr marL="0" marR="0" lvl="0" indent="0" algn="just" rtl="0">
              <a:spcBef>
                <a:spcPts val="0"/>
              </a:spcBef>
              <a:spcAft>
                <a:spcPts val="0"/>
              </a:spcAft>
              <a:buNone/>
            </a:pPr>
            <a:r>
              <a:rPr lang="el-GR" sz="3200" b="1" dirty="0">
                <a:solidFill>
                  <a:schemeClr val="accent2"/>
                </a:solidFill>
                <a:latin typeface="Times New Roman"/>
                <a:ea typeface="Times New Roman"/>
                <a:cs typeface="Times New Roman"/>
                <a:sym typeface="Times New Roman"/>
              </a:rPr>
              <a:t>                                                                                 </a:t>
            </a:r>
            <a:r>
              <a:rPr lang="el-GR" sz="5400" b="1" dirty="0">
                <a:solidFill>
                  <a:schemeClr val="accent2"/>
                </a:solidFill>
                <a:latin typeface="Times New Roman"/>
                <a:ea typeface="Times New Roman"/>
                <a:cs typeface="Times New Roman"/>
                <a:sym typeface="Times New Roman"/>
              </a:rPr>
              <a:t>GDPR</a:t>
            </a:r>
            <a:endParaRPr sz="5400" b="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Ορισμένα μόνο από τα ζητήματα που ανακύπτουν: </a:t>
            </a:r>
            <a:endParaRPr dirty="0"/>
          </a:p>
          <a:p>
            <a:pPr marL="0" marR="0" lvl="0" indent="0" algn="just" rtl="0">
              <a:spcBef>
                <a:spcPts val="0"/>
              </a:spcBef>
              <a:spcAft>
                <a:spcPts val="0"/>
              </a:spcAft>
              <a:buNone/>
            </a:pPr>
            <a:r>
              <a:rPr lang="el-GR" sz="2400" i="1" u="sng" dirty="0">
                <a:solidFill>
                  <a:srgbClr val="000000"/>
                </a:solidFill>
                <a:latin typeface="Times New Roman"/>
                <a:ea typeface="Times New Roman"/>
                <a:cs typeface="Times New Roman"/>
                <a:sym typeface="Times New Roman"/>
              </a:rPr>
              <a:t> </a:t>
            </a:r>
            <a:endParaRPr dirty="0"/>
          </a:p>
          <a:p>
            <a:pPr marL="0" marR="0" lvl="0" indent="-152400" algn="just" rtl="0">
              <a:lnSpc>
                <a:spcPct val="150000"/>
              </a:lnSpc>
              <a:spcBef>
                <a:spcPts val="0"/>
              </a:spcBef>
              <a:spcAft>
                <a:spcPts val="0"/>
              </a:spcAft>
              <a:buClr>
                <a:srgbClr val="000000"/>
              </a:buClr>
              <a:buSzPts val="2400"/>
              <a:buFont typeface="Times New Roman"/>
              <a:buChar char="•"/>
            </a:pPr>
            <a:r>
              <a:rPr lang="el-GR" sz="2400" dirty="0">
                <a:solidFill>
                  <a:srgbClr val="000000"/>
                </a:solidFill>
                <a:latin typeface="Times New Roman"/>
                <a:ea typeface="Times New Roman"/>
                <a:cs typeface="Times New Roman"/>
                <a:sym typeface="Times New Roman"/>
              </a:rPr>
              <a:t> διάρκεια τήρησης δεδομένων; </a:t>
            </a:r>
            <a:r>
              <a:rPr lang="el-GR" sz="2400" dirty="0" smtClean="0">
                <a:latin typeface="Times New Roman"/>
                <a:ea typeface="Times New Roman"/>
                <a:cs typeface="Times New Roman"/>
                <a:sym typeface="Times New Roman"/>
              </a:rPr>
              <a:t>(α.37 </a:t>
            </a:r>
            <a:r>
              <a:rPr lang="el-GR" sz="2400" dirty="0" err="1" smtClean="0">
                <a:latin typeface="Times New Roman"/>
                <a:ea typeface="Times New Roman"/>
                <a:cs typeface="Times New Roman"/>
                <a:sym typeface="Times New Roman"/>
              </a:rPr>
              <a:t>παρ.θ</a:t>
            </a:r>
            <a:r>
              <a:rPr lang="el-GR" sz="2400" dirty="0" smtClean="0">
                <a:latin typeface="Times New Roman"/>
                <a:ea typeface="Times New Roman"/>
                <a:cs typeface="Times New Roman"/>
                <a:sym typeface="Times New Roman"/>
              </a:rPr>
              <a:t>’ Κ.Δ.Δ.Λ.)</a:t>
            </a:r>
            <a:endParaRPr dirty="0"/>
          </a:p>
          <a:p>
            <a:pPr marL="0" marR="0" lvl="0" indent="-152400" algn="just" rtl="0">
              <a:lnSpc>
                <a:spcPct val="150000"/>
              </a:lnSpc>
              <a:spcBef>
                <a:spcPts val="0"/>
              </a:spcBef>
              <a:spcAft>
                <a:spcPts val="0"/>
              </a:spcAft>
              <a:buClr>
                <a:srgbClr val="000000"/>
              </a:buClr>
              <a:buSzPts val="2400"/>
              <a:buFont typeface="Times New Roman"/>
              <a:buChar char="•"/>
            </a:pPr>
            <a:r>
              <a:rPr lang="el-GR" sz="2400" dirty="0">
                <a:solidFill>
                  <a:srgbClr val="000000"/>
                </a:solidFill>
                <a:latin typeface="Times New Roman"/>
                <a:ea typeface="Times New Roman"/>
                <a:cs typeface="Times New Roman"/>
                <a:sym typeface="Times New Roman"/>
              </a:rPr>
              <a:t>συνιστά η δικογραφία «σύστημα αρχειοθέτησης»; (ΑΠΔΠΧ 49/2004: όχι)</a:t>
            </a:r>
            <a:endParaRPr dirty="0"/>
          </a:p>
          <a:p>
            <a:pPr marL="0" marR="0" lvl="0" indent="-152400" algn="just" rtl="0">
              <a:lnSpc>
                <a:spcPct val="150000"/>
              </a:lnSpc>
              <a:spcBef>
                <a:spcPts val="0"/>
              </a:spcBef>
              <a:spcAft>
                <a:spcPts val="0"/>
              </a:spcAft>
              <a:buClr>
                <a:srgbClr val="000000"/>
              </a:buClr>
              <a:buSzPts val="2400"/>
              <a:buFont typeface="Times New Roman"/>
              <a:buChar char="•"/>
            </a:pPr>
            <a:r>
              <a:rPr lang="el-GR" sz="2400" dirty="0">
                <a:solidFill>
                  <a:srgbClr val="000000"/>
                </a:solidFill>
                <a:latin typeface="Times New Roman"/>
                <a:ea typeface="Times New Roman"/>
                <a:cs typeface="Times New Roman"/>
                <a:sym typeface="Times New Roman"/>
              </a:rPr>
              <a:t>υποχρέωση DPO σε δικηγορικές εταιρείες; (</a:t>
            </a:r>
            <a:r>
              <a:rPr lang="el-GR" sz="2400" dirty="0" err="1">
                <a:solidFill>
                  <a:srgbClr val="000000"/>
                </a:solidFill>
                <a:latin typeface="Times New Roman"/>
                <a:ea typeface="Times New Roman"/>
                <a:cs typeface="Times New Roman"/>
                <a:sym typeface="Times New Roman"/>
              </a:rPr>
              <a:t>ccbe</a:t>
            </a: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Guide</a:t>
            </a: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Pratique</a:t>
            </a:r>
            <a:r>
              <a:rPr lang="el-GR" sz="2400" dirty="0">
                <a:solidFill>
                  <a:srgbClr val="000000"/>
                </a:solidFill>
                <a:latin typeface="Times New Roman"/>
                <a:ea typeface="Times New Roman"/>
                <a:cs typeface="Times New Roman"/>
                <a:sym typeface="Times New Roman"/>
              </a:rPr>
              <a:t>, ναι)</a:t>
            </a:r>
            <a:endParaRPr dirty="0"/>
          </a:p>
          <a:p>
            <a:pPr marL="0" marR="0" lvl="0" indent="-152400" algn="just" rtl="0">
              <a:lnSpc>
                <a:spcPct val="150000"/>
              </a:lnSpc>
              <a:spcBef>
                <a:spcPts val="0"/>
              </a:spcBef>
              <a:spcAft>
                <a:spcPts val="0"/>
              </a:spcAft>
              <a:buClr>
                <a:srgbClr val="000000"/>
              </a:buClr>
              <a:buSzPts val="2400"/>
              <a:buFont typeface="Times New Roman"/>
              <a:buChar char="•"/>
            </a:pPr>
            <a:r>
              <a:rPr lang="el-GR" sz="2400" dirty="0">
                <a:solidFill>
                  <a:srgbClr val="000000"/>
                </a:solidFill>
                <a:latin typeface="Times New Roman"/>
                <a:ea typeface="Times New Roman"/>
                <a:cs typeface="Times New Roman"/>
                <a:sym typeface="Times New Roman"/>
              </a:rPr>
              <a:t>το α.58 (εξουσίες αρχών ελέγχου: έρευνες, κλπ)</a:t>
            </a:r>
            <a:endParaRPr dirty="0"/>
          </a:p>
          <a:p>
            <a:pPr marL="0" marR="0" lvl="0" indent="-152400" algn="just" rtl="0">
              <a:lnSpc>
                <a:spcPct val="150000"/>
              </a:lnSpc>
              <a:spcBef>
                <a:spcPts val="0"/>
              </a:spcBef>
              <a:spcAft>
                <a:spcPts val="0"/>
              </a:spcAft>
              <a:buClr>
                <a:srgbClr val="000000"/>
              </a:buClr>
              <a:buSzPts val="2400"/>
              <a:buFont typeface="Times New Roman"/>
              <a:buChar char="•"/>
            </a:pPr>
            <a:r>
              <a:rPr lang="el-GR" sz="2400" dirty="0">
                <a:solidFill>
                  <a:srgbClr val="000000"/>
                </a:solidFill>
                <a:latin typeface="Times New Roman"/>
                <a:ea typeface="Times New Roman"/>
                <a:cs typeface="Times New Roman"/>
                <a:sym typeface="Times New Roman"/>
              </a:rPr>
              <a:t>Παράδοση </a:t>
            </a:r>
            <a:r>
              <a:rPr lang="el-GR" sz="2400" dirty="0" err="1">
                <a:solidFill>
                  <a:srgbClr val="000000"/>
                </a:solidFill>
                <a:latin typeface="Times New Roman"/>
                <a:ea typeface="Times New Roman"/>
                <a:cs typeface="Times New Roman"/>
                <a:sym typeface="Times New Roman"/>
              </a:rPr>
              <a:t>δ.π.χ</a:t>
            </a:r>
            <a:r>
              <a:rPr lang="el-GR" sz="2400" dirty="0">
                <a:solidFill>
                  <a:srgbClr val="000000"/>
                </a:solidFill>
                <a:latin typeface="Times New Roman"/>
                <a:ea typeface="Times New Roman"/>
                <a:cs typeface="Times New Roman"/>
                <a:sym typeface="Times New Roman"/>
              </a:rPr>
              <a:t>. σε τρίτους ; (πχ για </a:t>
            </a:r>
            <a:r>
              <a:rPr lang="el-GR" sz="2400" dirty="0" err="1" smtClean="0">
                <a:solidFill>
                  <a:srgbClr val="000000"/>
                </a:solidFill>
                <a:latin typeface="Times New Roman"/>
                <a:ea typeface="Times New Roman"/>
                <a:cs typeface="Times New Roman"/>
                <a:sym typeface="Times New Roman"/>
              </a:rPr>
              <a:t>φωτοτύπιση</a:t>
            </a:r>
            <a:r>
              <a:rPr lang="el-GR" sz="2400" dirty="0" smtClean="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δικογραφίας, ή αποστολή της με </a:t>
            </a:r>
            <a:r>
              <a:rPr lang="el-GR" sz="2400" dirty="0" err="1">
                <a:solidFill>
                  <a:srgbClr val="000000"/>
                </a:solidFill>
                <a:latin typeface="Times New Roman"/>
                <a:ea typeface="Times New Roman"/>
                <a:cs typeface="Times New Roman"/>
                <a:sym typeface="Times New Roman"/>
              </a:rPr>
              <a:t>email</a:t>
            </a:r>
            <a:r>
              <a:rPr lang="el-GR" sz="2400" dirty="0">
                <a:solidFill>
                  <a:srgbClr val="000000"/>
                </a:solidFill>
                <a:latin typeface="Times New Roman"/>
                <a:ea typeface="Times New Roman"/>
                <a:cs typeface="Times New Roman"/>
                <a:sym typeface="Times New Roman"/>
              </a:rPr>
              <a:t>, απαιτείται «σύμβαση»;)</a:t>
            </a:r>
            <a:endParaRPr dirty="0"/>
          </a:p>
          <a:p>
            <a:pPr marL="0" marR="0" lvl="0" indent="0" algn="just"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454" name="Google Shape;454;p8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55" name="Google Shape;455;p8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56" name="Google Shape;456;p8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57" name="Google Shape;457;p88"/>
          <p:cNvSpPr/>
          <p:nvPr/>
        </p:nvSpPr>
        <p:spPr>
          <a:xfrm>
            <a:off x="1101725" y="3363913"/>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Google Shape;453;p88"/>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endParaRPr sz="4800" dirty="0">
              <a:solidFill>
                <a:schemeClr val="dk1"/>
              </a:solidFill>
              <a:latin typeface="Gill Sans"/>
              <a:ea typeface="Gill Sans"/>
              <a:cs typeface="Gill Sans"/>
              <a:sym typeface="Gill Sans"/>
            </a:endParaRPr>
          </a:p>
          <a:p>
            <a:pPr marL="0" marR="0" lvl="0" indent="0" algn="just" rtl="0">
              <a:spcBef>
                <a:spcPts val="0"/>
              </a:spcBef>
              <a:spcAft>
                <a:spcPts val="0"/>
              </a:spcAft>
              <a:buNone/>
            </a:pPr>
            <a:r>
              <a:rPr lang="el-GR" sz="2800" b="1" dirty="0" smtClean="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  </a:t>
            </a:r>
            <a:endParaRPr lang="el-GR" sz="2400" i="1" dirty="0" smtClean="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lang="el-GR" sz="2400" i="1" dirty="0">
              <a:latin typeface="Times New Roman"/>
              <a:ea typeface="Times New Roman"/>
              <a:cs typeface="Times New Roman"/>
              <a:sym typeface="Times New Roman"/>
            </a:endParaRPr>
          </a:p>
          <a:p>
            <a:pPr marL="0" marR="0" lvl="0" indent="0" algn="just" rtl="0">
              <a:spcBef>
                <a:spcPts val="0"/>
              </a:spcBef>
              <a:spcAft>
                <a:spcPts val="0"/>
              </a:spcAft>
              <a:buNone/>
            </a:pPr>
            <a:endParaRPr lang="el-GR" sz="2400" i="1" dirty="0" smtClean="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lang="el-GR" sz="2400" i="1" dirty="0">
              <a:latin typeface="Times New Roman"/>
              <a:ea typeface="Times New Roman"/>
              <a:cs typeface="Times New Roman"/>
              <a:sym typeface="Times New Roman"/>
            </a:endParaRPr>
          </a:p>
          <a:p>
            <a:pPr marL="0" marR="0" lvl="0" indent="0" algn="just" rtl="0">
              <a:spcBef>
                <a:spcPts val="0"/>
              </a:spcBef>
              <a:spcAft>
                <a:spcPts val="0"/>
              </a:spcAft>
              <a:buNone/>
            </a:pPr>
            <a:endParaRPr lang="el-GR" sz="2400" i="1" dirty="0" smtClean="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latin typeface="Times New Roman"/>
                <a:ea typeface="Times New Roman"/>
                <a:cs typeface="Times New Roman"/>
                <a:sym typeface="Times New Roman"/>
              </a:rPr>
              <a:t> </a:t>
            </a:r>
            <a:r>
              <a:rPr lang="el-GR" sz="2400" i="1" dirty="0" smtClean="0">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454" name="Google Shape;454;p8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55" name="Google Shape;455;p8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56" name="Google Shape;456;p8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57" name="Google Shape;457;p88"/>
          <p:cNvSpPr/>
          <p:nvPr/>
        </p:nvSpPr>
        <p:spPr>
          <a:xfrm>
            <a:off x="1101725" y="3363913"/>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2" name="Ορθογώνιο 1"/>
          <p:cNvSpPr/>
          <p:nvPr/>
        </p:nvSpPr>
        <p:spPr>
          <a:xfrm>
            <a:off x="1101725" y="2777490"/>
            <a:ext cx="10728325" cy="49606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lvl="0" algn="ctr"/>
            <a:r>
              <a:rPr lang="el-GR" sz="3200" b="1" dirty="0">
                <a:solidFill>
                  <a:schemeClr val="accent6"/>
                </a:solidFill>
                <a:latin typeface="Times New Roman"/>
                <a:ea typeface="Times New Roman"/>
                <a:cs typeface="Times New Roman"/>
                <a:sym typeface="Times New Roman"/>
              </a:rPr>
              <a:t>ΜΕΡΟΣ ΤΡΙΤΟ </a:t>
            </a:r>
          </a:p>
          <a:p>
            <a:pPr lvl="0" algn="ctr"/>
            <a:r>
              <a:rPr lang="el-GR" sz="3200" dirty="0">
                <a:solidFill>
                  <a:srgbClr val="000000"/>
                </a:solidFill>
                <a:latin typeface="Times New Roman"/>
                <a:ea typeface="Times New Roman"/>
                <a:cs typeface="Times New Roman"/>
                <a:sym typeface="Times New Roman"/>
              </a:rPr>
              <a:t> </a:t>
            </a:r>
            <a:r>
              <a:rPr lang="el-GR" sz="3200" b="1" dirty="0">
                <a:solidFill>
                  <a:srgbClr val="000000"/>
                </a:solidFill>
                <a:latin typeface="Times New Roman"/>
                <a:ea typeface="Times New Roman"/>
                <a:cs typeface="Times New Roman"/>
                <a:sym typeface="Times New Roman"/>
              </a:rPr>
              <a:t>Συλλογή – χρήση δεδομένων στο πλαίσιο δίκης</a:t>
            </a:r>
            <a:endParaRPr lang="el-GR" sz="3200" dirty="0">
              <a:solidFill>
                <a:srgbClr val="000000"/>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5269540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89"/>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Συλλογή – χρήση δεδομένων στο πλαίσιο δίκης</a:t>
            </a:r>
            <a:endParaRPr dirty="0"/>
          </a:p>
          <a:p>
            <a:pPr marL="0" marR="0" lvl="0" indent="0" algn="just" rtl="0">
              <a:spcBef>
                <a:spcPts val="0"/>
              </a:spcBef>
              <a:spcAft>
                <a:spcPts val="0"/>
              </a:spcAft>
              <a:buNone/>
            </a:pPr>
            <a:endParaRPr sz="28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800" b="1" u="sng" dirty="0">
                <a:solidFill>
                  <a:srgbClr val="000000"/>
                </a:solidFill>
                <a:latin typeface="Times New Roman"/>
                <a:ea typeface="Times New Roman"/>
                <a:cs typeface="Times New Roman"/>
                <a:sym typeface="Times New Roman"/>
              </a:rPr>
              <a:t>Χρήση καταδικαστικών αποφάσεων κ άλλων παραπεμπτικών εγγράφων</a:t>
            </a:r>
            <a:endParaRPr dirty="0"/>
          </a:p>
          <a:p>
            <a:pPr marL="0" marR="0" lvl="0" indent="0" algn="just" rtl="0">
              <a:spcBef>
                <a:spcPts val="0"/>
              </a:spcBef>
              <a:spcAft>
                <a:spcPts val="0"/>
              </a:spcAft>
              <a:buNone/>
            </a:pPr>
            <a:endParaRPr sz="28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chemeClr val="dk1"/>
                </a:solidFill>
                <a:latin typeface="Times New Roman"/>
                <a:ea typeface="Times New Roman"/>
                <a:cs typeface="Times New Roman"/>
                <a:sym typeface="Times New Roman"/>
              </a:rPr>
              <a:t> ΑΠ 1381/2009</a:t>
            </a:r>
            <a:r>
              <a:rPr lang="el-GR" sz="2400" dirty="0">
                <a:solidFill>
                  <a:schemeClr val="dk1"/>
                </a:solidFill>
                <a:latin typeface="Times New Roman"/>
                <a:ea typeface="Times New Roman"/>
                <a:cs typeface="Times New Roman"/>
                <a:sym typeface="Times New Roman"/>
              </a:rPr>
              <a:t>: Η λήψη αντιγράφων δικαστικών αποφάσεων που αφορούσαν στο μηνυτή, </a:t>
            </a:r>
            <a:r>
              <a:rPr lang="el-GR" sz="2400" u="sng" dirty="0">
                <a:solidFill>
                  <a:schemeClr val="dk1"/>
                </a:solidFill>
                <a:latin typeface="Times New Roman"/>
                <a:ea typeface="Times New Roman"/>
                <a:cs typeface="Times New Roman"/>
                <a:sym typeface="Times New Roman"/>
              </a:rPr>
              <a:t>χωρίς τη συγκατάθεση  του μηνυτή </a:t>
            </a:r>
            <a:r>
              <a:rPr lang="el-GR" sz="2400" dirty="0">
                <a:solidFill>
                  <a:schemeClr val="dk1"/>
                </a:solidFill>
                <a:latin typeface="Times New Roman"/>
                <a:ea typeface="Times New Roman"/>
                <a:cs typeface="Times New Roman"/>
                <a:sym typeface="Times New Roman"/>
              </a:rPr>
              <a:t>και </a:t>
            </a:r>
            <a:r>
              <a:rPr lang="el-GR" sz="2400" u="sng" dirty="0">
                <a:solidFill>
                  <a:schemeClr val="dk1"/>
                </a:solidFill>
                <a:latin typeface="Times New Roman"/>
                <a:ea typeface="Times New Roman"/>
                <a:cs typeface="Times New Roman"/>
                <a:sym typeface="Times New Roman"/>
              </a:rPr>
              <a:t>η παράνομη επεξεργασία αυτών με τη διάδοση σε τρίτους,</a:t>
            </a:r>
            <a:r>
              <a:rPr lang="el-GR" sz="2400" dirty="0">
                <a:solidFill>
                  <a:schemeClr val="dk1"/>
                </a:solidFill>
                <a:latin typeface="Times New Roman"/>
                <a:ea typeface="Times New Roman"/>
                <a:cs typeface="Times New Roman"/>
                <a:sym typeface="Times New Roman"/>
              </a:rPr>
              <a:t> προσβάλλοντας έτσι την υπόληψη του μηνυτή, </a:t>
            </a:r>
            <a:r>
              <a:rPr lang="el-GR" sz="2400" b="1" dirty="0">
                <a:solidFill>
                  <a:schemeClr val="dk1"/>
                </a:solidFill>
                <a:latin typeface="Times New Roman"/>
                <a:ea typeface="Times New Roman"/>
                <a:cs typeface="Times New Roman"/>
                <a:sym typeface="Times New Roman"/>
              </a:rPr>
              <a:t>στοιχειοθετούν το αδίκημα του άρθρου 22 παρ.4 ν.2472/1997</a:t>
            </a:r>
            <a:r>
              <a:rPr lang="el-GR" sz="2400" i="1" dirty="0">
                <a:solidFill>
                  <a:schemeClr val="dk1"/>
                </a:solidFill>
                <a:latin typeface="Times New Roman"/>
                <a:ea typeface="Times New Roman"/>
                <a:cs typeface="Times New Roman"/>
                <a:sym typeface="Times New Roman"/>
              </a:rPr>
              <a:t>. «Ο κατηγορούμενος όμως απέκρυψε το γεγονός ότι οι αποφάσεις αυτές αφορούσαν τον μηνυτή, επιτυγχάνοντας έτσι την έγκριση της χορήγησης των αποφάσεων αυτών, ως αυτόν να ήταν διάδικος, έχοντας έννομο προς τούτο συμφέρον, ενώ η αλήθεια ήταν ότι ο κατηγορούμενος δεν είχε δικαίωμα στη λήψη αποφάσεων και γνώσεως του περιεχομένου τους, αφού ήταν τρίτο πρόσωπο, γεγονός που απέκρυπτε στο περιεχόμενο των αιτήσεων </a:t>
            </a:r>
            <a:r>
              <a:rPr lang="el-GR" sz="2400" i="1" dirty="0" err="1">
                <a:solidFill>
                  <a:schemeClr val="dk1"/>
                </a:solidFill>
                <a:latin typeface="Times New Roman"/>
                <a:ea typeface="Times New Roman"/>
                <a:cs typeface="Times New Roman"/>
                <a:sym typeface="Times New Roman"/>
              </a:rPr>
              <a:t>του….Με</a:t>
            </a:r>
            <a:r>
              <a:rPr lang="el-GR" sz="2400" i="1" dirty="0">
                <a:solidFill>
                  <a:schemeClr val="dk1"/>
                </a:solidFill>
                <a:latin typeface="Times New Roman"/>
                <a:ea typeface="Times New Roman"/>
                <a:cs typeface="Times New Roman"/>
                <a:sym typeface="Times New Roman"/>
              </a:rPr>
              <a:t> τον τρόπο αυτόν, </a:t>
            </a:r>
            <a:r>
              <a:rPr lang="el-GR" sz="2400" i="1" u="sng" dirty="0">
                <a:solidFill>
                  <a:schemeClr val="dk1"/>
                </a:solidFill>
                <a:latin typeface="Times New Roman"/>
                <a:ea typeface="Times New Roman"/>
                <a:cs typeface="Times New Roman"/>
                <a:sym typeface="Times New Roman"/>
              </a:rPr>
              <a:t>ο κατηγορούμενος επεξεργάστηκε παρανόμως, χωρίς τη συγκατάθεση του μηνυτή, προσωπικά δεδομένα αυτού</a:t>
            </a:r>
            <a:r>
              <a:rPr lang="el-GR" sz="2400" i="1" dirty="0">
                <a:solidFill>
                  <a:schemeClr val="dk1"/>
                </a:solidFill>
                <a:latin typeface="Times New Roman"/>
                <a:ea typeface="Times New Roman"/>
                <a:cs typeface="Times New Roman"/>
                <a:sym typeface="Times New Roman"/>
              </a:rPr>
              <a:t>, </a:t>
            </a:r>
            <a:r>
              <a:rPr lang="el-GR" sz="2400" i="1" u="sng" dirty="0">
                <a:solidFill>
                  <a:schemeClr val="dk1"/>
                </a:solidFill>
                <a:latin typeface="Times New Roman"/>
                <a:ea typeface="Times New Roman"/>
                <a:cs typeface="Times New Roman"/>
                <a:sym typeface="Times New Roman"/>
              </a:rPr>
              <a:t>τα οποία στη συνέχεια διέδωσε στους ως άνω τρίτους</a:t>
            </a:r>
            <a:r>
              <a:rPr lang="el-GR" sz="2400" i="1" dirty="0">
                <a:solidFill>
                  <a:schemeClr val="dk1"/>
                </a:solidFill>
                <a:latin typeface="Times New Roman"/>
                <a:ea typeface="Times New Roman"/>
                <a:cs typeface="Times New Roman"/>
                <a:sym typeface="Times New Roman"/>
              </a:rPr>
              <a:t>, προσβάλλοντας </a:t>
            </a:r>
            <a:r>
              <a:rPr lang="el-GR" sz="2400" i="1" dirty="0" err="1">
                <a:solidFill>
                  <a:schemeClr val="dk1"/>
                </a:solidFill>
                <a:latin typeface="Times New Roman"/>
                <a:ea typeface="Times New Roman"/>
                <a:cs typeface="Times New Roman"/>
                <a:sym typeface="Times New Roman"/>
              </a:rPr>
              <a:t>κατ’αυτόν</a:t>
            </a:r>
            <a:r>
              <a:rPr lang="el-GR" sz="2400" i="1" dirty="0">
                <a:solidFill>
                  <a:schemeClr val="dk1"/>
                </a:solidFill>
                <a:latin typeface="Times New Roman"/>
                <a:ea typeface="Times New Roman"/>
                <a:cs typeface="Times New Roman"/>
                <a:sym typeface="Times New Roman"/>
              </a:rPr>
              <a:t> τον τρόπο την υπόληψη του τελευταίου. Στην προκειμένη περίπτωση, όπως αποδείχθηκε η διάδοση από τον κατηγορούμενο των προσωπικών δεδομένων του μηνυτή, δεν απέβλεπε στην άσκηση ή υπεράσπιση των δικαιωμάτων του Δικαστηρίου, αφού οι αποφάσεις αυτές αφορούσαν καταδίκες του μηνυτή </a:t>
            </a:r>
            <a:r>
              <a:rPr lang="el-GR" sz="2400" i="1" dirty="0" err="1">
                <a:solidFill>
                  <a:schemeClr val="dk1"/>
                </a:solidFill>
                <a:latin typeface="Times New Roman"/>
                <a:ea typeface="Times New Roman"/>
                <a:cs typeface="Times New Roman"/>
                <a:sym typeface="Times New Roman"/>
              </a:rPr>
              <a:t>για…που</a:t>
            </a:r>
            <a:r>
              <a:rPr lang="el-GR" sz="2400" i="1" dirty="0">
                <a:solidFill>
                  <a:schemeClr val="dk1"/>
                </a:solidFill>
                <a:latin typeface="Times New Roman"/>
                <a:ea typeface="Times New Roman"/>
                <a:cs typeface="Times New Roman"/>
                <a:sym typeface="Times New Roman"/>
              </a:rPr>
              <a:t> δεν ασκούσαν οποιαδήποτε επιρροή στις υπάρχουσες τότε διαφορές του κατηγορουμένου με τον μηνυτή, αλλά απέβλεπε στο να δυσφημήσει τον τελευταίο στις χρηματιστηριακές αρχές και στα ως άνω αναφερόμενα πρόσωπα, ως άτομο με ποινικό παρελθόν.». «</a:t>
            </a:r>
            <a:r>
              <a:rPr lang="el-GR" sz="2400" b="1" i="1" dirty="0">
                <a:solidFill>
                  <a:schemeClr val="dk1"/>
                </a:solidFill>
                <a:latin typeface="Times New Roman"/>
                <a:ea typeface="Times New Roman"/>
                <a:cs typeface="Times New Roman"/>
                <a:sym typeface="Times New Roman"/>
              </a:rPr>
              <a:t>οι καταδικαστικές αποφάσεις αποτελούν προσωπικά δεδομένα και μάλιστα </a:t>
            </a:r>
            <a:r>
              <a:rPr lang="el-GR" sz="2400" b="1" i="1" u="sng" dirty="0">
                <a:solidFill>
                  <a:schemeClr val="dk1"/>
                </a:solidFill>
                <a:latin typeface="Times New Roman"/>
                <a:ea typeface="Times New Roman"/>
                <a:cs typeface="Times New Roman"/>
                <a:sym typeface="Times New Roman"/>
              </a:rPr>
              <a:t>ευαίσθητα</a:t>
            </a:r>
            <a:r>
              <a:rPr lang="el-GR" sz="2400" i="1" dirty="0">
                <a:solidFill>
                  <a:schemeClr val="dk1"/>
                </a:solidFill>
                <a:latin typeface="Times New Roman"/>
                <a:ea typeface="Times New Roman"/>
                <a:cs typeface="Times New Roman"/>
                <a:sym typeface="Times New Roman"/>
              </a:rPr>
              <a:t>»</a:t>
            </a:r>
            <a:r>
              <a:rPr lang="el-GR" sz="2800" b="1" u="sng" dirty="0">
                <a:solidFill>
                  <a:srgbClr val="000000"/>
                </a:solidFill>
                <a:latin typeface="Times New Roman"/>
                <a:ea typeface="Times New Roman"/>
                <a:cs typeface="Times New Roman"/>
                <a:sym typeface="Times New Roman"/>
              </a:rPr>
              <a:t/>
            </a:r>
            <a:br>
              <a:rPr lang="el-GR" sz="2800" b="1" u="sng" dirty="0">
                <a:solidFill>
                  <a:srgbClr val="000000"/>
                </a:solidFill>
                <a:latin typeface="Times New Roman"/>
                <a:ea typeface="Times New Roman"/>
                <a:cs typeface="Times New Roman"/>
                <a:sym typeface="Times New Roman"/>
              </a:rPr>
            </a:br>
            <a:endParaRPr sz="2000" u="sng" dirty="0">
              <a:solidFill>
                <a:srgbClr val="000000"/>
              </a:solidFill>
              <a:latin typeface="Times New Roman"/>
              <a:ea typeface="Times New Roman"/>
              <a:cs typeface="Times New Roman"/>
              <a:sym typeface="Times New Roman"/>
            </a:endParaRPr>
          </a:p>
        </p:txBody>
      </p:sp>
      <p:pic>
        <p:nvPicPr>
          <p:cNvPr id="463" name="Google Shape;463;p8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64" name="Google Shape;464;p8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65" name="Google Shape;465;p8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66" name="Google Shape;466;p89"/>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90"/>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800" b="1" u="sng">
                <a:solidFill>
                  <a:srgbClr val="000000"/>
                </a:solidFill>
                <a:latin typeface="Times New Roman"/>
                <a:ea typeface="Times New Roman"/>
                <a:cs typeface="Times New Roman"/>
                <a:sym typeface="Times New Roman"/>
              </a:rPr>
              <a:t>Χρήση καταδικαστικών αποφάσεων κ άλλων παραπεμπτικών εγγράφων</a:t>
            </a:r>
            <a:endParaRPr/>
          </a:p>
          <a:p>
            <a:pPr marL="0" marR="0" lvl="0" indent="0" algn="just" rtl="0">
              <a:spcBef>
                <a:spcPts val="0"/>
              </a:spcBef>
              <a:spcAft>
                <a:spcPts val="0"/>
              </a:spcAft>
              <a:buNone/>
            </a:pPr>
            <a:r>
              <a:rPr lang="el-GR" sz="2800" b="1" u="sng">
                <a:solidFill>
                  <a:srgbClr val="000000"/>
                </a:solidFill>
                <a:latin typeface="Times New Roman"/>
                <a:ea typeface="Times New Roman"/>
                <a:cs typeface="Times New Roman"/>
                <a:sym typeface="Times New Roman"/>
              </a:rPr>
              <a:t>  </a:t>
            </a:r>
            <a:r>
              <a:rPr lang="el-GR" sz="2800" b="1">
                <a:solidFill>
                  <a:schemeClr val="dk1"/>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400" b="1">
                <a:solidFill>
                  <a:schemeClr val="dk1"/>
                </a:solidFill>
                <a:latin typeface="Times New Roman"/>
                <a:ea typeface="Times New Roman"/>
                <a:cs typeface="Times New Roman"/>
                <a:sym typeface="Times New Roman"/>
              </a:rPr>
              <a:t>ΑΠ 1744/2009</a:t>
            </a:r>
            <a:r>
              <a:rPr lang="el-GR" sz="2400">
                <a:solidFill>
                  <a:schemeClr val="dk1"/>
                </a:solidFill>
                <a:latin typeface="Times New Roman"/>
                <a:ea typeface="Times New Roman"/>
                <a:cs typeface="Times New Roman"/>
                <a:sym typeface="Times New Roman"/>
              </a:rPr>
              <a:t>: </a:t>
            </a:r>
            <a:r>
              <a:rPr lang="el-GR" sz="2400" u="sng">
                <a:solidFill>
                  <a:schemeClr val="dk1"/>
                </a:solidFill>
                <a:latin typeface="Times New Roman"/>
                <a:ea typeface="Times New Roman"/>
                <a:cs typeface="Times New Roman"/>
                <a:sym typeface="Times New Roman"/>
              </a:rPr>
              <a:t>αιτιολογημένη η καταδίκη </a:t>
            </a:r>
            <a:r>
              <a:rPr lang="el-GR" sz="2400">
                <a:solidFill>
                  <a:schemeClr val="dk1"/>
                </a:solidFill>
                <a:latin typeface="Times New Roman"/>
                <a:ea typeface="Times New Roman"/>
                <a:cs typeface="Times New Roman"/>
                <a:sym typeface="Times New Roman"/>
              </a:rPr>
              <a:t>του κατηγορουμένου, ο οποίος προκάλεσε την απόφαση σε άγνωστο δράστη να επέμβει χωρίς δικαίωμα στο αρχείο του Πρωτοδικείου και του Εφετείου Αθηνών και να λάβει αρχικώς γνώση της υπάρξεως </a:t>
            </a:r>
            <a:r>
              <a:rPr lang="el-GR" sz="2400" b="1">
                <a:solidFill>
                  <a:schemeClr val="dk1"/>
                </a:solidFill>
                <a:latin typeface="Times New Roman"/>
                <a:ea typeface="Times New Roman"/>
                <a:cs typeface="Times New Roman"/>
                <a:sym typeface="Times New Roman"/>
              </a:rPr>
              <a:t>δύο καταδικαστικών αποφάσεων </a:t>
            </a:r>
            <a:r>
              <a:rPr lang="el-GR" sz="2400">
                <a:solidFill>
                  <a:schemeClr val="dk1"/>
                </a:solidFill>
                <a:latin typeface="Times New Roman"/>
                <a:ea typeface="Times New Roman"/>
                <a:cs typeface="Times New Roman"/>
                <a:sym typeface="Times New Roman"/>
              </a:rPr>
              <a:t>σε βάρος του πολιτικώς ενάγοντα και στη συνέχεια να λάβει γνώση και του κειμένου αυτών, να λάβει αντίγραφα και να τα παραδώσει στον κατηγορούμενο.</a:t>
            </a:r>
            <a:endParaRPr/>
          </a:p>
          <a:p>
            <a:pPr marL="0" marR="0" lvl="0" indent="0" algn="just" rtl="0">
              <a:spcBef>
                <a:spcPts val="480"/>
              </a:spcBef>
              <a:spcAft>
                <a:spcPts val="0"/>
              </a:spcAft>
              <a:buNone/>
            </a:pPr>
            <a:endParaRPr sz="2400" b="1">
              <a:solidFill>
                <a:srgbClr val="000000"/>
              </a:solidFill>
              <a:latin typeface="Times New Roman"/>
              <a:ea typeface="Times New Roman"/>
              <a:cs typeface="Times New Roman"/>
              <a:sym typeface="Times New Roman"/>
            </a:endParaRPr>
          </a:p>
          <a:p>
            <a:pPr marL="0" marR="0" lvl="0" indent="0" algn="just" rtl="0">
              <a:spcBef>
                <a:spcPts val="480"/>
              </a:spcBef>
              <a:spcAft>
                <a:spcPts val="0"/>
              </a:spcAft>
              <a:buNone/>
            </a:pPr>
            <a:r>
              <a:rPr lang="el-GR" sz="2400" b="1">
                <a:solidFill>
                  <a:srgbClr val="000000"/>
                </a:solidFill>
                <a:latin typeface="Times New Roman"/>
                <a:ea typeface="Times New Roman"/>
                <a:cs typeface="Times New Roman"/>
                <a:sym typeface="Times New Roman"/>
              </a:rPr>
              <a:t>ΑΠ 49/2011</a:t>
            </a:r>
            <a:r>
              <a:rPr lang="el-GR" sz="2400">
                <a:solidFill>
                  <a:srgbClr val="000000"/>
                </a:solidFill>
                <a:latin typeface="Times New Roman"/>
                <a:ea typeface="Times New Roman"/>
                <a:cs typeface="Times New Roman"/>
                <a:sym typeface="Times New Roman"/>
              </a:rPr>
              <a:t>: μπορούν να χρησιμοποιηθούν πορίσματα ΕΔΕ </a:t>
            </a:r>
            <a:r>
              <a:rPr lang="el-GR" sz="2400" u="sng">
                <a:solidFill>
                  <a:srgbClr val="000000"/>
                </a:solidFill>
                <a:latin typeface="Times New Roman"/>
                <a:ea typeface="Times New Roman"/>
                <a:cs typeface="Times New Roman"/>
                <a:sym typeface="Times New Roman"/>
              </a:rPr>
              <a:t>εφόσον</a:t>
            </a:r>
            <a:r>
              <a:rPr lang="el-GR" sz="2400">
                <a:solidFill>
                  <a:srgbClr val="000000"/>
                </a:solidFill>
                <a:latin typeface="Times New Roman"/>
                <a:ea typeface="Times New Roman"/>
                <a:cs typeface="Times New Roman"/>
                <a:sym typeface="Times New Roman"/>
              </a:rPr>
              <a:t> είναι για απόδειξη αθωότητας. τα άρθρα 358 κ 364 ΚΠΔ υπερισχύουν, ως ειδικότερα, του ν.2472/1997    </a:t>
            </a:r>
            <a:endParaRPr/>
          </a:p>
          <a:p>
            <a:pPr marL="0" marR="0" lvl="0" indent="0" algn="just" rtl="0">
              <a:spcBef>
                <a:spcPts val="480"/>
              </a:spcBef>
              <a:spcAft>
                <a:spcPts val="0"/>
              </a:spcAft>
              <a:buNone/>
            </a:pPr>
            <a:r>
              <a:rPr lang="el-GR" sz="2400">
                <a:solidFill>
                  <a:srgbClr val="000000"/>
                </a:solidFill>
                <a:latin typeface="Times New Roman"/>
                <a:ea typeface="Times New Roman"/>
                <a:cs typeface="Times New Roman"/>
                <a:sym typeface="Times New Roman"/>
              </a:rPr>
              <a:t>  </a:t>
            </a:r>
            <a:endParaRPr/>
          </a:p>
          <a:p>
            <a:pPr marL="0" marR="0" lvl="0" indent="0" algn="just" rtl="0">
              <a:spcBef>
                <a:spcPts val="480"/>
              </a:spcBef>
              <a:spcAft>
                <a:spcPts val="0"/>
              </a:spcAft>
              <a:buNone/>
            </a:pPr>
            <a:r>
              <a:rPr lang="el-GR" sz="2400" b="1">
                <a:solidFill>
                  <a:srgbClr val="000000"/>
                </a:solidFill>
                <a:latin typeface="Times New Roman"/>
                <a:ea typeface="Times New Roman"/>
                <a:cs typeface="Times New Roman"/>
                <a:sym typeface="Times New Roman"/>
              </a:rPr>
              <a:t>ΕφΛαρ 387/2012 </a:t>
            </a:r>
            <a:r>
              <a:rPr lang="el-GR" sz="2400">
                <a:solidFill>
                  <a:srgbClr val="000000"/>
                </a:solidFill>
                <a:latin typeface="Times New Roman"/>
                <a:ea typeface="Times New Roman"/>
                <a:cs typeface="Times New Roman"/>
                <a:sym typeface="Times New Roman"/>
              </a:rPr>
              <a:t>(καταδικαστικές αποφάσεις και παραπεμπτικό βούλευμα)</a:t>
            </a:r>
            <a:endParaRPr/>
          </a:p>
          <a:p>
            <a:pPr marL="0" marR="0" lvl="0" indent="0" algn="just" rtl="0">
              <a:spcBef>
                <a:spcPts val="0"/>
              </a:spcBef>
              <a:spcAft>
                <a:spcPts val="0"/>
              </a:spcAft>
              <a:buNone/>
            </a:pPr>
            <a:endParaRPr sz="2800" b="1" u="sng">
              <a:solidFill>
                <a:srgbClr val="000000"/>
              </a:solidFill>
              <a:latin typeface="Times New Roman"/>
              <a:ea typeface="Times New Roman"/>
              <a:cs typeface="Times New Roman"/>
              <a:sym typeface="Times New Roman"/>
            </a:endParaRPr>
          </a:p>
        </p:txBody>
      </p:sp>
      <p:pic>
        <p:nvPicPr>
          <p:cNvPr id="472" name="Google Shape;472;p9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73" name="Google Shape;473;p9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74" name="Google Shape;474;p9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75" name="Google Shape;475;p90"/>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91"/>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800" b="1" u="sng">
                <a:solidFill>
                  <a:srgbClr val="000000"/>
                </a:solidFill>
                <a:latin typeface="Times New Roman"/>
                <a:ea typeface="Times New Roman"/>
                <a:cs typeface="Times New Roman"/>
                <a:sym typeface="Times New Roman"/>
              </a:rPr>
              <a:t>Χρήση καταδικαστικών αποφάσεων κ άλλων παραπεμπτικών εγγράφων</a:t>
            </a:r>
            <a:endParaRPr/>
          </a:p>
          <a:p>
            <a:pPr marL="0" marR="0" lvl="0" indent="0" algn="just" rtl="0">
              <a:spcBef>
                <a:spcPts val="0"/>
              </a:spcBef>
              <a:spcAft>
                <a:spcPts val="0"/>
              </a:spcAft>
              <a:buNone/>
            </a:pPr>
            <a:endParaRPr sz="2800" b="1" u="sng">
              <a:solidFill>
                <a:srgbClr val="000000"/>
              </a:solidFill>
              <a:latin typeface="Times New Roman"/>
              <a:ea typeface="Times New Roman"/>
              <a:cs typeface="Times New Roman"/>
              <a:sym typeface="Times New Roman"/>
            </a:endParaRPr>
          </a:p>
          <a:p>
            <a:pPr marL="0" marR="0" lvl="0" indent="0" algn="just" rtl="0">
              <a:spcBef>
                <a:spcPts val="480"/>
              </a:spcBef>
              <a:spcAft>
                <a:spcPts val="0"/>
              </a:spcAft>
              <a:buNone/>
            </a:pPr>
            <a:r>
              <a:rPr lang="el-GR" sz="2400" b="1">
                <a:solidFill>
                  <a:srgbClr val="000000"/>
                </a:solidFill>
                <a:latin typeface="Times New Roman"/>
                <a:ea typeface="Times New Roman"/>
                <a:cs typeface="Times New Roman"/>
                <a:sym typeface="Times New Roman"/>
              </a:rPr>
              <a:t>        ΑΠ 1744/2009</a:t>
            </a:r>
            <a:r>
              <a:rPr lang="el-GR" sz="2400">
                <a:solidFill>
                  <a:srgbClr val="000000"/>
                </a:solidFill>
                <a:latin typeface="Times New Roman"/>
                <a:ea typeface="Times New Roman"/>
                <a:cs typeface="Times New Roman"/>
                <a:sym typeface="Times New Roman"/>
              </a:rPr>
              <a:t>: </a:t>
            </a:r>
            <a:r>
              <a:rPr lang="el-GR" sz="2400" u="sng">
                <a:solidFill>
                  <a:srgbClr val="000000"/>
                </a:solidFill>
                <a:latin typeface="Times New Roman"/>
                <a:ea typeface="Times New Roman"/>
                <a:cs typeface="Times New Roman"/>
                <a:sym typeface="Times New Roman"/>
              </a:rPr>
              <a:t>αιτιολογημένη η καταδίκη </a:t>
            </a:r>
            <a:r>
              <a:rPr lang="el-GR" sz="2400">
                <a:solidFill>
                  <a:srgbClr val="000000"/>
                </a:solidFill>
                <a:latin typeface="Times New Roman"/>
                <a:ea typeface="Times New Roman"/>
                <a:cs typeface="Times New Roman"/>
                <a:sym typeface="Times New Roman"/>
              </a:rPr>
              <a:t>του κατηγορουμένου, ο οποίος προκάλεσε την απόφαση σε άγνωστο δράστη να επέμβει χωρίς δικαίωμα στο αρχείο του Πρωτοδικείου και του Εφετείου Αθηνών και να λάβει αρχικώς γνώση της υπάρξεως </a:t>
            </a:r>
            <a:r>
              <a:rPr lang="el-GR" sz="2400" b="1">
                <a:solidFill>
                  <a:srgbClr val="000000"/>
                </a:solidFill>
                <a:latin typeface="Times New Roman"/>
                <a:ea typeface="Times New Roman"/>
                <a:cs typeface="Times New Roman"/>
                <a:sym typeface="Times New Roman"/>
              </a:rPr>
              <a:t>δύο καταδικαστικών αποφάσεων </a:t>
            </a:r>
            <a:r>
              <a:rPr lang="el-GR" sz="2400">
                <a:solidFill>
                  <a:srgbClr val="000000"/>
                </a:solidFill>
                <a:latin typeface="Times New Roman"/>
                <a:ea typeface="Times New Roman"/>
                <a:cs typeface="Times New Roman"/>
                <a:sym typeface="Times New Roman"/>
              </a:rPr>
              <a:t>σε βάρος του πολιτικώς ενάγοντα και στη συνέχεια να λάβει γνώση και του κειμένου αυτών, να λάβει αντίγραφα και να τα παραδώσει στον κατηγορούμενο.</a:t>
            </a:r>
            <a:endParaRPr/>
          </a:p>
          <a:p>
            <a:pPr marL="0" marR="0" lvl="0" indent="0" algn="just" rtl="0">
              <a:spcBef>
                <a:spcPts val="480"/>
              </a:spcBef>
              <a:spcAft>
                <a:spcPts val="0"/>
              </a:spcAft>
              <a:buNone/>
            </a:pPr>
            <a:r>
              <a:rPr lang="el-GR" sz="2400">
                <a:solidFill>
                  <a:srgbClr val="898989"/>
                </a:solidFill>
                <a:latin typeface="Times New Roman"/>
                <a:ea typeface="Times New Roman"/>
                <a:cs typeface="Times New Roman"/>
                <a:sym typeface="Times New Roman"/>
              </a:rPr>
              <a:t>        </a:t>
            </a:r>
            <a:r>
              <a:rPr lang="el-GR" sz="2400" b="1">
                <a:solidFill>
                  <a:srgbClr val="000000"/>
                </a:solidFill>
                <a:latin typeface="Times New Roman"/>
                <a:ea typeface="Times New Roman"/>
                <a:cs typeface="Times New Roman"/>
                <a:sym typeface="Times New Roman"/>
              </a:rPr>
              <a:t>ΑΠ 49/2011</a:t>
            </a:r>
            <a:r>
              <a:rPr lang="el-GR" sz="2400">
                <a:solidFill>
                  <a:srgbClr val="000000"/>
                </a:solidFill>
                <a:latin typeface="Times New Roman"/>
                <a:ea typeface="Times New Roman"/>
                <a:cs typeface="Times New Roman"/>
                <a:sym typeface="Times New Roman"/>
              </a:rPr>
              <a:t>: μπορούν να χρησιμοποιηθούν πορίσματα ΕΔΕ </a:t>
            </a:r>
            <a:r>
              <a:rPr lang="el-GR" sz="2400" u="sng">
                <a:solidFill>
                  <a:srgbClr val="000000"/>
                </a:solidFill>
                <a:latin typeface="Times New Roman"/>
                <a:ea typeface="Times New Roman"/>
                <a:cs typeface="Times New Roman"/>
                <a:sym typeface="Times New Roman"/>
              </a:rPr>
              <a:t>εφόσον</a:t>
            </a:r>
            <a:r>
              <a:rPr lang="el-GR" sz="2400">
                <a:solidFill>
                  <a:srgbClr val="000000"/>
                </a:solidFill>
                <a:latin typeface="Times New Roman"/>
                <a:ea typeface="Times New Roman"/>
                <a:cs typeface="Times New Roman"/>
                <a:sym typeface="Times New Roman"/>
              </a:rPr>
              <a:t> είναι για απόδειξη αθωότητας. τα άρθρα 358 κ 364 ΚΠΔ υπερισχύουν, ως ειδικότερα, του ν.2472/1997    </a:t>
            </a:r>
            <a:endParaRPr/>
          </a:p>
          <a:p>
            <a:pPr marL="0" marR="0" lvl="0" indent="0" algn="just" rtl="0">
              <a:spcBef>
                <a:spcPts val="0"/>
              </a:spcBef>
              <a:spcAft>
                <a:spcPts val="0"/>
              </a:spcAft>
              <a:buNone/>
            </a:pPr>
            <a:endParaRPr sz="2400" b="1" u="sng">
              <a:solidFill>
                <a:srgbClr val="000000"/>
              </a:solidFill>
              <a:latin typeface="Times New Roman"/>
              <a:ea typeface="Times New Roman"/>
              <a:cs typeface="Times New Roman"/>
              <a:sym typeface="Times New Roman"/>
            </a:endParaRPr>
          </a:p>
          <a:p>
            <a:pPr marL="0" marR="0" lvl="0" indent="0" algn="just" rtl="0">
              <a:spcBef>
                <a:spcPts val="480"/>
              </a:spcBef>
              <a:spcAft>
                <a:spcPts val="0"/>
              </a:spcAft>
              <a:buNone/>
            </a:pPr>
            <a:r>
              <a:rPr lang="el-GR" sz="2400" b="1">
                <a:solidFill>
                  <a:srgbClr val="000000"/>
                </a:solidFill>
                <a:latin typeface="Times New Roman"/>
                <a:ea typeface="Times New Roman"/>
                <a:cs typeface="Times New Roman"/>
                <a:sym typeface="Times New Roman"/>
              </a:rPr>
              <a:t>        ΑΠ 2054/2010</a:t>
            </a:r>
            <a:r>
              <a:rPr lang="el-GR" sz="2400">
                <a:solidFill>
                  <a:srgbClr val="000000"/>
                </a:solidFill>
                <a:latin typeface="Times New Roman"/>
                <a:ea typeface="Times New Roman"/>
                <a:cs typeface="Times New Roman"/>
                <a:sym typeface="Times New Roman"/>
              </a:rPr>
              <a:t>: Παράβαση του ν.2472/1997 δια της παράδοσης αντιγράφου μηνύσεως, της οποίας </a:t>
            </a:r>
            <a:r>
              <a:rPr lang="el-GR" sz="2400" b="1" u="sng">
                <a:solidFill>
                  <a:srgbClr val="000000"/>
                </a:solidFill>
                <a:latin typeface="Times New Roman"/>
                <a:ea typeface="Times New Roman"/>
                <a:cs typeface="Times New Roman"/>
                <a:sym typeface="Times New Roman"/>
              </a:rPr>
              <a:t>είχε προηγηθεί ανάκληση και θέση στο Αρχείο της Εισαγγελίας,</a:t>
            </a:r>
            <a:r>
              <a:rPr lang="el-GR" sz="2400">
                <a:solidFill>
                  <a:srgbClr val="000000"/>
                </a:solidFill>
                <a:latin typeface="Times New Roman"/>
                <a:ea typeface="Times New Roman"/>
                <a:cs typeface="Times New Roman"/>
                <a:sym typeface="Times New Roman"/>
              </a:rPr>
              <a:t> με συνημμένα αντίγραφα υπομνημάτων, τα οποία περιείχαν προσωπικά δεδομένα φυσικών προσώπων και στη συνέχεια, πρωτοκόλληση αυτής στο γενικό Πρωτόκολλο του Πανεπιστημίου, όπου υπήρχε ελεύθερη πρόσβαση από τρίτους, στοιχειοθετεί την αξιόποινη αυτή πράξη.</a:t>
            </a:r>
            <a:endParaRPr/>
          </a:p>
          <a:p>
            <a:pPr marL="0" marR="0" lvl="0" indent="0" algn="just" rtl="0">
              <a:spcBef>
                <a:spcPts val="480"/>
              </a:spcBef>
              <a:spcAft>
                <a:spcPts val="0"/>
              </a:spcAft>
              <a:buNone/>
            </a:pPr>
            <a:r>
              <a:rPr lang="el-GR" sz="2400">
                <a:solidFill>
                  <a:srgbClr val="000000"/>
                </a:solidFill>
                <a:latin typeface="Times New Roman"/>
                <a:ea typeface="Times New Roman"/>
                <a:cs typeface="Times New Roman"/>
                <a:sym typeface="Times New Roman"/>
              </a:rPr>
              <a:t>       </a:t>
            </a:r>
            <a:r>
              <a:rPr lang="el-GR" sz="2400" b="1">
                <a:solidFill>
                  <a:srgbClr val="000000"/>
                </a:solidFill>
                <a:latin typeface="Times New Roman"/>
                <a:ea typeface="Times New Roman"/>
                <a:cs typeface="Times New Roman"/>
                <a:sym typeface="Times New Roman"/>
              </a:rPr>
              <a:t>ΕφΛαρ 387/2012 </a:t>
            </a:r>
            <a:r>
              <a:rPr lang="el-GR" sz="2400">
                <a:solidFill>
                  <a:srgbClr val="000000"/>
                </a:solidFill>
                <a:latin typeface="Times New Roman"/>
                <a:ea typeface="Times New Roman"/>
                <a:cs typeface="Times New Roman"/>
                <a:sym typeface="Times New Roman"/>
              </a:rPr>
              <a:t>(καταδικαστικές αποφάσεις και παραπεμπτικό βούλευμα)</a:t>
            </a:r>
            <a:endParaRPr/>
          </a:p>
          <a:p>
            <a:pPr marL="0" marR="0" lvl="0" indent="0" algn="just" rtl="0">
              <a:spcBef>
                <a:spcPts val="0"/>
              </a:spcBef>
              <a:spcAft>
                <a:spcPts val="0"/>
              </a:spcAft>
              <a:buNone/>
            </a:pPr>
            <a:endParaRPr sz="2800" b="1" u="sng">
              <a:solidFill>
                <a:srgbClr val="000000"/>
              </a:solidFill>
              <a:latin typeface="Times New Roman"/>
              <a:ea typeface="Times New Roman"/>
              <a:cs typeface="Times New Roman"/>
              <a:sym typeface="Times New Roman"/>
            </a:endParaRPr>
          </a:p>
        </p:txBody>
      </p:sp>
      <p:pic>
        <p:nvPicPr>
          <p:cNvPr id="481" name="Google Shape;481;p9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82" name="Google Shape;482;p9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83" name="Google Shape;483;p9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84" name="Google Shape;484;p91"/>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Google Shape;489;p9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800" b="1" u="sng">
                <a:solidFill>
                  <a:srgbClr val="000000"/>
                </a:solidFill>
                <a:latin typeface="Times New Roman"/>
                <a:ea typeface="Times New Roman"/>
                <a:cs typeface="Times New Roman"/>
                <a:sym typeface="Times New Roman"/>
              </a:rPr>
              <a:t>Χρήση καταδικαστικών αποφάσεων κ άλλων παραπεμπτικών εγγράφων</a:t>
            </a:r>
            <a:endParaRPr/>
          </a:p>
          <a:p>
            <a:pPr marL="0" marR="0" lvl="0" indent="0" algn="just" rtl="0">
              <a:spcBef>
                <a:spcPts val="0"/>
              </a:spcBef>
              <a:spcAft>
                <a:spcPts val="0"/>
              </a:spcAft>
              <a:buNone/>
            </a:pPr>
            <a:endParaRPr sz="2800" b="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i="1">
                <a:solidFill>
                  <a:srgbClr val="000000"/>
                </a:solidFill>
                <a:latin typeface="Times New Roman"/>
                <a:ea typeface="Times New Roman"/>
                <a:cs typeface="Times New Roman"/>
                <a:sym typeface="Times New Roman"/>
              </a:rPr>
              <a:t>  </a:t>
            </a:r>
            <a:r>
              <a:rPr lang="el-GR" sz="2400" i="1">
                <a:solidFill>
                  <a:srgbClr val="898989"/>
                </a:solidFill>
                <a:latin typeface="Calibri"/>
                <a:ea typeface="Calibri"/>
                <a:cs typeface="Calibri"/>
                <a:sym typeface="Calibri"/>
              </a:rPr>
              <a:t> </a:t>
            </a:r>
            <a:r>
              <a:rPr lang="el-GR" sz="2400" b="1">
                <a:solidFill>
                  <a:srgbClr val="000000"/>
                </a:solidFill>
                <a:latin typeface="Times New Roman"/>
                <a:ea typeface="Times New Roman"/>
                <a:cs typeface="Times New Roman"/>
                <a:sym typeface="Times New Roman"/>
              </a:rPr>
              <a:t>ΣυμβΕφΑθ 984/2001 </a:t>
            </a:r>
            <a:r>
              <a:rPr lang="el-GR" sz="2400">
                <a:solidFill>
                  <a:srgbClr val="000000"/>
                </a:solidFill>
                <a:latin typeface="Times New Roman"/>
                <a:ea typeface="Times New Roman"/>
                <a:cs typeface="Times New Roman"/>
                <a:sym typeface="Times New Roman"/>
              </a:rPr>
              <a:t>(</a:t>
            </a:r>
            <a:r>
              <a:rPr lang="el-GR" sz="2400" b="1">
                <a:solidFill>
                  <a:srgbClr val="FF0000"/>
                </a:solidFill>
                <a:latin typeface="Times New Roman"/>
                <a:ea typeface="Times New Roman"/>
                <a:cs typeface="Times New Roman"/>
                <a:sym typeface="Times New Roman"/>
              </a:rPr>
              <a:t>contra</a:t>
            </a:r>
            <a:r>
              <a:rPr lang="el-GR" sz="2400">
                <a:solidFill>
                  <a:srgbClr val="000000"/>
                </a:solidFill>
                <a:latin typeface="Times New Roman"/>
                <a:ea typeface="Times New Roman"/>
                <a:cs typeface="Times New Roman"/>
                <a:sym typeface="Times New Roman"/>
              </a:rPr>
              <a:t>) : </a:t>
            </a:r>
            <a:r>
              <a:rPr lang="el-GR" sz="2400" u="sng">
                <a:solidFill>
                  <a:srgbClr val="000000"/>
                </a:solidFill>
                <a:latin typeface="Times New Roman"/>
                <a:ea typeface="Times New Roman"/>
                <a:cs typeface="Times New Roman"/>
                <a:sym typeface="Times New Roman"/>
              </a:rPr>
              <a:t>Απαλλαγή του δικηγόρου </a:t>
            </a:r>
            <a:r>
              <a:rPr lang="el-GR" sz="2400">
                <a:solidFill>
                  <a:srgbClr val="000000"/>
                </a:solidFill>
                <a:latin typeface="Times New Roman"/>
                <a:ea typeface="Times New Roman"/>
                <a:cs typeface="Times New Roman"/>
                <a:sym typeface="Times New Roman"/>
              </a:rPr>
              <a:t>και του πελάτη του από τις κατηγορίες της παράνομης γνώσης, αλλοίωσης και ανακοίνωσης ευαίσθητων προσωπικών δεδομένων, οι οποίοι προσκόμισαν στο δικαστήριο για ανάγνωση το κατατετμημένο </a:t>
            </a:r>
            <a:r>
              <a:rPr lang="el-GR" sz="2400" u="sng">
                <a:solidFill>
                  <a:srgbClr val="000000"/>
                </a:solidFill>
                <a:latin typeface="Times New Roman"/>
                <a:ea typeface="Times New Roman"/>
                <a:cs typeface="Times New Roman"/>
                <a:sym typeface="Times New Roman"/>
              </a:rPr>
              <a:t>αποφυλακιστήριο του πολιτικώς ενάγοντα </a:t>
            </a:r>
            <a:r>
              <a:rPr lang="el-GR" sz="2400">
                <a:solidFill>
                  <a:srgbClr val="000000"/>
                </a:solidFill>
                <a:latin typeface="Times New Roman"/>
                <a:ea typeface="Times New Roman"/>
                <a:cs typeface="Times New Roman"/>
                <a:sym typeface="Times New Roman"/>
              </a:rPr>
              <a:t>– μάρτυρα από το οποίο </a:t>
            </a:r>
            <a:r>
              <a:rPr lang="el-GR" sz="2400" u="sng">
                <a:solidFill>
                  <a:srgbClr val="000000"/>
                </a:solidFill>
                <a:latin typeface="Times New Roman"/>
                <a:ea typeface="Times New Roman"/>
                <a:cs typeface="Times New Roman"/>
                <a:sym typeface="Times New Roman"/>
              </a:rPr>
              <a:t>προέκυπτε η καταδίκη του για δεκάδες εγκλήματα</a:t>
            </a:r>
            <a:r>
              <a:rPr lang="el-GR" sz="2400">
                <a:solidFill>
                  <a:srgbClr val="000000"/>
                </a:solidFill>
                <a:latin typeface="Times New Roman"/>
                <a:ea typeface="Times New Roman"/>
                <a:cs typeface="Times New Roman"/>
                <a:sym typeface="Times New Roman"/>
              </a:rPr>
              <a:t>. </a:t>
            </a:r>
            <a:r>
              <a:rPr lang="el-GR" sz="2400" u="sng">
                <a:solidFill>
                  <a:srgbClr val="000000"/>
                </a:solidFill>
                <a:latin typeface="Times New Roman"/>
                <a:ea typeface="Times New Roman"/>
                <a:cs typeface="Times New Roman"/>
                <a:sym typeface="Times New Roman"/>
              </a:rPr>
              <a:t>Το δικαστήριο υποχρεούται να ερευνά κάθε αποδεικτικό μέσο, εφόσον συντελεί στην ανεύρεση της ουσιαστικής αλήθειας</a:t>
            </a:r>
            <a:r>
              <a:rPr lang="el-GR" sz="2400">
                <a:solidFill>
                  <a:srgbClr val="000000"/>
                </a:solidFill>
                <a:latin typeface="Times New Roman"/>
                <a:ea typeface="Times New Roman"/>
                <a:cs typeface="Times New Roman"/>
                <a:sym typeface="Times New Roman"/>
              </a:rPr>
              <a:t>. Με το ν.2472/1997 </a:t>
            </a:r>
            <a:r>
              <a:rPr lang="el-GR" sz="2400" i="1">
                <a:solidFill>
                  <a:srgbClr val="000000"/>
                </a:solidFill>
                <a:latin typeface="Times New Roman"/>
                <a:ea typeface="Times New Roman"/>
                <a:cs typeface="Times New Roman"/>
                <a:sym typeface="Times New Roman"/>
              </a:rPr>
              <a:t>«ο νομοθέτης δεν ηθέλησε να ανατρέψει το υφιστάμενο δικονομικό σύστημα της χώρας ούτε να παραλύσει τη νόμιμη δράση των οργάνων απονομής της δικαιοσύνης, αλλά ούτε και να καταστήσει την Αρχή προστασίας προσωπικών δεδομένων υπερυνταγματική αρχή, η οποία θα εποπτεύει και θα καθορίζει τον τρόπο λειτουργίας όλων των άλλων αρχών»</a:t>
            </a:r>
            <a:endParaRPr sz="2400" b="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b="1" u="sng">
              <a:solidFill>
                <a:srgbClr val="000000"/>
              </a:solidFill>
              <a:latin typeface="Times New Roman"/>
              <a:ea typeface="Times New Roman"/>
              <a:cs typeface="Times New Roman"/>
              <a:sym typeface="Times New Roman"/>
            </a:endParaRPr>
          </a:p>
        </p:txBody>
      </p:sp>
      <p:pic>
        <p:nvPicPr>
          <p:cNvPr id="490" name="Google Shape;490;p9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491" name="Google Shape;491;p9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492" name="Google Shape;492;p9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493" name="Google Shape;493;p9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sp>
        <p:nvSpPr>
          <p:cNvPr id="498" name="Google Shape;498;p9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u="sng">
                <a:solidFill>
                  <a:schemeClr val="dk1"/>
                </a:solidFill>
                <a:latin typeface="Times New Roman"/>
                <a:ea typeface="Times New Roman"/>
                <a:cs typeface="Times New Roman"/>
                <a:sym typeface="Times New Roman"/>
              </a:rPr>
              <a:t>Δικογραφίες, αρχεία ποινικών αποφάσεων, Δικαστηρίων και Εισαγγελιών</a:t>
            </a:r>
            <a:endParaRPr/>
          </a:p>
          <a:p>
            <a:pPr marL="0" marR="0" lvl="0" indent="0" algn="just" rtl="0">
              <a:spcBef>
                <a:spcPts val="480"/>
              </a:spcBef>
              <a:spcAft>
                <a:spcPts val="0"/>
              </a:spcAft>
              <a:buNone/>
            </a:pPr>
            <a:r>
              <a:rPr lang="el-GR" sz="2400" b="1" i="1">
                <a:solidFill>
                  <a:schemeClr val="dk1"/>
                </a:solidFill>
                <a:latin typeface="Times New Roman"/>
                <a:ea typeface="Times New Roman"/>
                <a:cs typeface="Times New Roman"/>
                <a:sym typeface="Times New Roman"/>
              </a:rPr>
              <a:t>       </a:t>
            </a:r>
            <a:r>
              <a:rPr lang="el-GR" sz="2400" b="1">
                <a:solidFill>
                  <a:srgbClr val="000000"/>
                </a:solidFill>
                <a:latin typeface="Times New Roman"/>
                <a:ea typeface="Times New Roman"/>
                <a:cs typeface="Times New Roman"/>
                <a:sym typeface="Times New Roman"/>
              </a:rPr>
              <a:t>ΣυμβΠλημΘεσ1247/2011</a:t>
            </a:r>
            <a:r>
              <a:rPr lang="el-GR" sz="2400">
                <a:solidFill>
                  <a:srgbClr val="000000"/>
                </a:solidFill>
                <a:latin typeface="Times New Roman"/>
                <a:ea typeface="Times New Roman"/>
                <a:cs typeface="Times New Roman"/>
                <a:sym typeface="Times New Roman"/>
              </a:rPr>
              <a:t>: Τα αρχεία ποινικών αποφάσεων των ποινικών δικαστηρίων, που περιέχουν </a:t>
            </a:r>
            <a:r>
              <a:rPr lang="el-GR" sz="2400" b="1">
                <a:solidFill>
                  <a:srgbClr val="000000"/>
                </a:solidFill>
                <a:latin typeface="Times New Roman"/>
                <a:ea typeface="Times New Roman"/>
                <a:cs typeface="Times New Roman"/>
                <a:sym typeface="Times New Roman"/>
              </a:rPr>
              <a:t>πληροφορίες σχετικά με τις ποινικές διώξεις </a:t>
            </a:r>
            <a:r>
              <a:rPr lang="el-GR" sz="2400">
                <a:solidFill>
                  <a:srgbClr val="000000"/>
                </a:solidFill>
                <a:latin typeface="Times New Roman"/>
                <a:ea typeface="Times New Roman"/>
                <a:cs typeface="Times New Roman"/>
                <a:sym typeface="Times New Roman"/>
              </a:rPr>
              <a:t>του εκάστοτε κατηγορουμένου και ενδεχομένως καταδίκες αυτού, έχουν το </a:t>
            </a:r>
            <a:r>
              <a:rPr lang="el-GR" sz="2400" b="1">
                <a:solidFill>
                  <a:srgbClr val="000000"/>
                </a:solidFill>
                <a:latin typeface="Times New Roman"/>
                <a:ea typeface="Times New Roman"/>
                <a:cs typeface="Times New Roman"/>
                <a:sym typeface="Times New Roman"/>
              </a:rPr>
              <a:t>χαρακτήρα διαρθρωμένων συνόλων </a:t>
            </a:r>
            <a:r>
              <a:rPr lang="el-GR" sz="2400">
                <a:solidFill>
                  <a:srgbClr val="000000"/>
                </a:solidFill>
                <a:latin typeface="Times New Roman"/>
                <a:ea typeface="Times New Roman"/>
                <a:cs typeface="Times New Roman"/>
                <a:sym typeface="Times New Roman"/>
              </a:rPr>
              <a:t>ευαίσθητων δεδομένων προσωπικού χαρακτήρα, </a:t>
            </a:r>
            <a:r>
              <a:rPr lang="el-GR" sz="2400" b="1" u="sng">
                <a:solidFill>
                  <a:srgbClr val="000000"/>
                </a:solidFill>
                <a:latin typeface="Times New Roman"/>
                <a:ea typeface="Times New Roman"/>
                <a:cs typeface="Times New Roman"/>
                <a:sym typeface="Times New Roman"/>
              </a:rPr>
              <a:t>συνιστούν δε τμήματα/υποσύνολα ενός συνολικού αρχείου ποινικών αποφάσεων της ελληνικής επικράτειας </a:t>
            </a:r>
            <a:r>
              <a:rPr lang="el-GR" sz="2400">
                <a:solidFill>
                  <a:srgbClr val="000000"/>
                </a:solidFill>
                <a:latin typeface="Times New Roman"/>
                <a:ea typeface="Times New Roman"/>
                <a:cs typeface="Times New Roman"/>
                <a:sym typeface="Times New Roman"/>
              </a:rPr>
              <a:t>που τηρείται </a:t>
            </a:r>
            <a:r>
              <a:rPr lang="el-GR" sz="2400" b="1">
                <a:solidFill>
                  <a:srgbClr val="000000"/>
                </a:solidFill>
                <a:latin typeface="Times New Roman"/>
                <a:ea typeface="Times New Roman"/>
                <a:cs typeface="Times New Roman"/>
                <a:sym typeface="Times New Roman"/>
              </a:rPr>
              <a:t>στα επιμέρους ποινικά δικαστήρια</a:t>
            </a:r>
            <a:r>
              <a:rPr lang="el-GR" sz="2400">
                <a:solidFill>
                  <a:srgbClr val="000000"/>
                </a:solidFill>
                <a:latin typeface="Times New Roman"/>
                <a:ea typeface="Times New Roman"/>
                <a:cs typeface="Times New Roman"/>
                <a:sym typeface="Times New Roman"/>
              </a:rPr>
              <a:t> με κριτήριο </a:t>
            </a:r>
            <a:r>
              <a:rPr lang="el-GR" sz="2400" u="sng">
                <a:solidFill>
                  <a:srgbClr val="000000"/>
                </a:solidFill>
                <a:latin typeface="Times New Roman"/>
                <a:ea typeface="Times New Roman"/>
                <a:cs typeface="Times New Roman"/>
                <a:sym typeface="Times New Roman"/>
              </a:rPr>
              <a:t>την έδρα </a:t>
            </a:r>
            <a:r>
              <a:rPr lang="el-GR" sz="2400">
                <a:solidFill>
                  <a:srgbClr val="000000"/>
                </a:solidFill>
                <a:latin typeface="Times New Roman"/>
                <a:ea typeface="Times New Roman"/>
                <a:cs typeface="Times New Roman"/>
                <a:sym typeface="Times New Roman"/>
              </a:rPr>
              <a:t>του εκδίδοντος την απόφαση δικαστηρίου, ως εκ τούτου δε η χωρίς δικαίωμα επέμβαση, με οποιοδήποτε τρόπο, στα αρχεία ποινικών αποφάσεων, η λήψη γνώσης του περιεχομένου τους και η ανακοίνωση του σε μη δικαιούμενα πρόσωπα στοιχειοθετεί το αδίκημα του άρθρου 22 παρ.4 του ν.2472/1997. </a:t>
            </a:r>
            <a:endParaRPr/>
          </a:p>
          <a:p>
            <a:pPr marL="0" marR="0" lvl="0" indent="0" algn="just" rtl="0">
              <a:spcBef>
                <a:spcPts val="400"/>
              </a:spcBef>
              <a:spcAft>
                <a:spcPts val="0"/>
              </a:spcAft>
              <a:buNone/>
            </a:pPr>
            <a:r>
              <a:rPr lang="el-GR" sz="2000" i="1">
                <a:solidFill>
                  <a:srgbClr val="000000"/>
                </a:solidFill>
                <a:latin typeface="Times New Roman"/>
                <a:ea typeface="Times New Roman"/>
                <a:cs typeface="Times New Roman"/>
                <a:sym typeface="Times New Roman"/>
              </a:rPr>
              <a:t>         «…τα αρχεία ποινικών αποφάσεων των ποινικών δικαστηρίων αποτελούν διαρθρωμένα σύνολα ευαίσθητων δεδομένων προσωπικού χαρακτήρα, προσιτά με γνώμονα συγκεκριμένα κριτήρια, εφόσον τηρούνται και είναι προσβάσιμα με συγκεκριμένα κριτήρια ταξινόμησης, βάσει του αύξοντος αριθμού του βιβλίου μηνύσεων, των αποφάσεων και των δικογραφιών και του έτους έκδοσης των αποφάσεων, αλλά </a:t>
            </a:r>
            <a:r>
              <a:rPr lang="el-GR" sz="2000" b="1" i="1">
                <a:solidFill>
                  <a:srgbClr val="000000"/>
                </a:solidFill>
                <a:latin typeface="Times New Roman"/>
                <a:ea typeface="Times New Roman"/>
                <a:cs typeface="Times New Roman"/>
                <a:sym typeface="Times New Roman"/>
              </a:rPr>
              <a:t>και βάσει αλφαβητικού ευρετηρίου </a:t>
            </a:r>
            <a:r>
              <a:rPr lang="el-GR" sz="2000" i="1">
                <a:solidFill>
                  <a:srgbClr val="000000"/>
                </a:solidFill>
                <a:latin typeface="Times New Roman"/>
                <a:ea typeface="Times New Roman"/>
                <a:cs typeface="Times New Roman"/>
                <a:sym typeface="Times New Roman"/>
              </a:rPr>
              <a:t>των εγκαλουμένων και μηνυομένων, και περιέχουν πληροφορίες σχετικά με ποινικές διώξεις και καταδίκες των φυσικών προσώπων που αφορούν. Κατ΄ακριβολογία, και τούτο έχει σημασία για τον προσδιορισμό της μονάδας του εννόμου αγαθού, πρόκειται για τμήματα-υποσύνολα ενός συνολικού αρχείου ποινικών αποφάσεων της ελληνικής επικράτειας, που τηρείται τα επιμέρους ποινικά δικαστήρια σε όλη την επικράτεια, με κριτήριο την έδρα του δικαστηρίου που εξέδωσε την απόφαση.»</a:t>
            </a:r>
            <a:endParaRPr/>
          </a:p>
          <a:p>
            <a:pPr marL="0" marR="0" lvl="0" indent="0" algn="just" rtl="0">
              <a:spcBef>
                <a:spcPts val="0"/>
              </a:spcBef>
              <a:spcAft>
                <a:spcPts val="0"/>
              </a:spcAft>
              <a:buNone/>
            </a:pPr>
            <a:endParaRPr sz="2400" b="1" i="1" u="sng">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i="1" u="sng">
                <a:solidFill>
                  <a:srgbClr val="000000"/>
                </a:solidFill>
                <a:latin typeface="Times New Roman"/>
                <a:ea typeface="Times New Roman"/>
                <a:cs typeface="Times New Roman"/>
                <a:sym typeface="Times New Roman"/>
              </a:rPr>
              <a:t>   </a:t>
            </a:r>
            <a:endParaRPr sz="2000" i="1" u="sng">
              <a:solidFill>
                <a:srgbClr val="000000"/>
              </a:solidFill>
              <a:latin typeface="Times New Roman"/>
              <a:ea typeface="Times New Roman"/>
              <a:cs typeface="Times New Roman"/>
              <a:sym typeface="Times New Roman"/>
            </a:endParaRPr>
          </a:p>
        </p:txBody>
      </p:sp>
      <p:pic>
        <p:nvPicPr>
          <p:cNvPr id="499" name="Google Shape;499;p9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00" name="Google Shape;500;p9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01" name="Google Shape;501;p9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02" name="Google Shape;502;p93"/>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94"/>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u="sng">
                <a:solidFill>
                  <a:schemeClr val="dk1"/>
                </a:solidFill>
                <a:latin typeface="Times New Roman"/>
                <a:ea typeface="Times New Roman"/>
                <a:cs typeface="Times New Roman"/>
                <a:sym typeface="Times New Roman"/>
              </a:rPr>
              <a:t>Δικογραφίες, αρχεία ποινικών αποφάσεων, Δικαστηρίων και Εισαγγελιών</a:t>
            </a:r>
            <a:endParaRPr/>
          </a:p>
          <a:p>
            <a:pPr marL="0" marR="0" lvl="0" indent="0" algn="ctr" rtl="0">
              <a:spcBef>
                <a:spcPts val="0"/>
              </a:spcBef>
              <a:spcAft>
                <a:spcPts val="0"/>
              </a:spcAft>
              <a:buNone/>
            </a:pPr>
            <a:endParaRPr sz="2400" b="1" i="1" u="sng">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ΔιατΕισΠλημΠειρ 95/2005 </a:t>
            </a:r>
            <a:r>
              <a:rPr lang="el-GR" sz="2400">
                <a:solidFill>
                  <a:srgbClr val="000000"/>
                </a:solidFill>
                <a:latin typeface="Times New Roman"/>
                <a:ea typeface="Times New Roman"/>
                <a:cs typeface="Times New Roman"/>
                <a:sym typeface="Times New Roman"/>
              </a:rPr>
              <a:t>(</a:t>
            </a:r>
            <a:r>
              <a:rPr lang="el-GR" sz="2400" b="1">
                <a:solidFill>
                  <a:srgbClr val="FF0000"/>
                </a:solidFill>
                <a:latin typeface="Times New Roman"/>
                <a:ea typeface="Times New Roman"/>
                <a:cs typeface="Times New Roman"/>
                <a:sym typeface="Times New Roman"/>
              </a:rPr>
              <a:t>contra</a:t>
            </a:r>
            <a:r>
              <a:rPr lang="el-GR" sz="2400">
                <a:solidFill>
                  <a:srgbClr val="000000"/>
                </a:solidFill>
                <a:latin typeface="Times New Roman"/>
                <a:ea typeface="Times New Roman"/>
                <a:cs typeface="Times New Roman"/>
                <a:sym typeface="Times New Roman"/>
              </a:rPr>
              <a:t>), με την οποία απορρίφθηκε ως ουσία αβάσιμη σχετική έγκληση: </a:t>
            </a:r>
            <a:r>
              <a:rPr lang="el-GR" sz="2400" u="sng">
                <a:solidFill>
                  <a:srgbClr val="000000"/>
                </a:solidFill>
                <a:latin typeface="Times New Roman"/>
                <a:ea typeface="Times New Roman"/>
                <a:cs typeface="Times New Roman"/>
                <a:sym typeface="Times New Roman"/>
              </a:rPr>
              <a:t>Δεν αποτελούν ευαίσθητα προσωπικά δεδομένα οι καταδικαστικές αποφάσεις λόγω της δημοσιότητας συνεδριάσεως των δικαστηρίων</a:t>
            </a:r>
            <a:r>
              <a:rPr lang="el-GR" sz="2400">
                <a:solidFill>
                  <a:srgbClr val="000000"/>
                </a:solidFill>
                <a:latin typeface="Times New Roman"/>
                <a:ea typeface="Times New Roman"/>
                <a:cs typeface="Times New Roman"/>
                <a:sym typeface="Times New Roman"/>
              </a:rPr>
              <a:t>. Ούτε η χρήση καταδικαστικών αποφάσεων από δικηγόρο ενώπιον ποινικού δικαστηρίου αποτελεί παράνομη πράξη, καθώς αποτελεί υποχρέωση του ως λειτουργού της δικαιοσύνης να συνδράμει στην αναζήτηση της αλήθειας. </a:t>
            </a:r>
            <a:endParaRPr/>
          </a:p>
          <a:p>
            <a:pPr marL="0" marR="0" lvl="0" indent="0" algn="just" rtl="0">
              <a:spcBef>
                <a:spcPts val="0"/>
              </a:spcBef>
              <a:spcAft>
                <a:spcPts val="0"/>
              </a:spcAft>
              <a:buNone/>
            </a:pPr>
            <a:endParaRPr sz="24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ΣυμβΠλημμΑθ 2942/2003</a:t>
            </a:r>
            <a:r>
              <a:rPr lang="el-GR" sz="2400">
                <a:solidFill>
                  <a:srgbClr val="000000"/>
                </a:solidFill>
                <a:latin typeface="Times New Roman"/>
                <a:ea typeface="Times New Roman"/>
                <a:cs typeface="Times New Roman"/>
                <a:sym typeface="Times New Roman"/>
              </a:rPr>
              <a:t>: Τα όσα διαλαμβάνονται σε δελτίο τύπου της αστυνομίας σχετικά με την δράση συλληφθέντος για κατηγορουμένου για απαγωγή </a:t>
            </a:r>
            <a:r>
              <a:rPr lang="el-GR" sz="2400" b="1">
                <a:solidFill>
                  <a:srgbClr val="000000"/>
                </a:solidFill>
                <a:latin typeface="Times New Roman"/>
                <a:ea typeface="Times New Roman"/>
                <a:cs typeface="Times New Roman"/>
                <a:sym typeface="Times New Roman"/>
              </a:rPr>
              <a:t>δεν εμπίπτουν στην έννοια του αρχείου</a:t>
            </a:r>
            <a:r>
              <a:rPr lang="el-GR" sz="2400">
                <a:solidFill>
                  <a:srgbClr val="000000"/>
                </a:solidFill>
                <a:latin typeface="Times New Roman"/>
                <a:ea typeface="Times New Roman"/>
                <a:cs typeface="Times New Roman"/>
                <a:sym typeface="Times New Roman"/>
              </a:rPr>
              <a:t> σύμφωνα με τις διατάξεις του ν.2472/1997, με επίκληση της </a:t>
            </a:r>
            <a:r>
              <a:rPr lang="el-GR" sz="2400" b="1">
                <a:solidFill>
                  <a:srgbClr val="000000"/>
                </a:solidFill>
                <a:latin typeface="Times New Roman"/>
                <a:ea typeface="Times New Roman"/>
                <a:cs typeface="Times New Roman"/>
                <a:sym typeface="Times New Roman"/>
              </a:rPr>
              <a:t>ΑΠΔΠΧ 147/2001</a:t>
            </a:r>
            <a:r>
              <a:rPr lang="el-GR" sz="2400">
                <a:solidFill>
                  <a:srgbClr val="000000"/>
                </a:solidFill>
                <a:latin typeface="Times New Roman"/>
                <a:ea typeface="Times New Roman"/>
                <a:cs typeface="Times New Roman"/>
                <a:sym typeface="Times New Roman"/>
              </a:rPr>
              <a:t> σύμφωνα με την οποία </a:t>
            </a:r>
            <a:r>
              <a:rPr lang="el-GR" sz="2400" i="1">
                <a:solidFill>
                  <a:srgbClr val="000000"/>
                </a:solidFill>
                <a:latin typeface="Times New Roman"/>
                <a:ea typeface="Times New Roman"/>
                <a:cs typeface="Times New Roman"/>
                <a:sym typeface="Times New Roman"/>
              </a:rPr>
              <a:t>«όσον αφορά προσωπικά δεδομένα που περιλαμβάνονται σε δικογραφία ή ανακριτικό/προανακριτικό υλικό, η Αρχή δεν έχει αρμοδιότητα, γιατί ο φάκελλος της δικογραφίας εκκρεμούς δίκης και κατ’αναλογία το ανακριτικό/προανακριτικό υλικό, δεν αποτελεί αρχείο σύμφωνα με τις διατάξεις του ν.2472/1997.»</a:t>
            </a: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8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i="1" u="sng">
                <a:solidFill>
                  <a:srgbClr val="000000"/>
                </a:solidFill>
                <a:latin typeface="Times New Roman"/>
                <a:ea typeface="Times New Roman"/>
                <a:cs typeface="Times New Roman"/>
                <a:sym typeface="Times New Roman"/>
              </a:rPr>
              <a:t>   </a:t>
            </a:r>
            <a:endParaRPr sz="2000" i="1" u="sng">
              <a:solidFill>
                <a:srgbClr val="000000"/>
              </a:solidFill>
              <a:latin typeface="Times New Roman"/>
              <a:ea typeface="Times New Roman"/>
              <a:cs typeface="Times New Roman"/>
              <a:sym typeface="Times New Roman"/>
            </a:endParaRPr>
          </a:p>
        </p:txBody>
      </p:sp>
      <p:pic>
        <p:nvPicPr>
          <p:cNvPr id="508" name="Google Shape;508;p9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09" name="Google Shape;509;p9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10" name="Google Shape;510;p9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11" name="Google Shape;511;p94"/>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95"/>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u="sng">
                <a:solidFill>
                  <a:schemeClr val="dk1"/>
                </a:solidFill>
                <a:latin typeface="Times New Roman"/>
                <a:ea typeface="Times New Roman"/>
                <a:cs typeface="Times New Roman"/>
                <a:sym typeface="Times New Roman"/>
              </a:rPr>
              <a:t>Δικογραφίες, αρχεία ποινικών αποφάσεων, Δικαστηρίων και Εισαγγελιών</a:t>
            </a:r>
            <a:endParaRPr/>
          </a:p>
          <a:p>
            <a:pPr marL="0" marR="0" lvl="0" indent="0" algn="ctr" rtl="0">
              <a:spcBef>
                <a:spcPts val="0"/>
              </a:spcBef>
              <a:spcAft>
                <a:spcPts val="0"/>
              </a:spcAft>
              <a:buNone/>
            </a:pPr>
            <a:endParaRPr sz="2800" b="1" i="1" u="sng">
              <a:solidFill>
                <a:schemeClr val="dk1"/>
              </a:solidFill>
              <a:latin typeface="Times New Roman"/>
              <a:ea typeface="Times New Roman"/>
              <a:cs typeface="Times New Roman"/>
              <a:sym typeface="Times New Roman"/>
            </a:endParaRPr>
          </a:p>
          <a:p>
            <a:pPr marL="0" marR="0" lvl="0" indent="0" algn="just" rtl="0">
              <a:spcBef>
                <a:spcPts val="400"/>
              </a:spcBef>
              <a:spcAft>
                <a:spcPts val="0"/>
              </a:spcAft>
              <a:buNone/>
            </a:pPr>
            <a:r>
              <a:rPr lang="el-GR" sz="2000" b="1">
                <a:solidFill>
                  <a:srgbClr val="000000"/>
                </a:solidFill>
                <a:latin typeface="Times New Roman"/>
                <a:ea typeface="Times New Roman"/>
                <a:cs typeface="Times New Roman"/>
                <a:sym typeface="Times New Roman"/>
              </a:rPr>
              <a:t>        ΑΠ 1187/2009 αναιρέθηκε</a:t>
            </a:r>
            <a:r>
              <a:rPr lang="el-GR" sz="2000">
                <a:solidFill>
                  <a:srgbClr val="000000"/>
                </a:solidFill>
                <a:latin typeface="Times New Roman"/>
                <a:ea typeface="Times New Roman"/>
                <a:cs typeface="Times New Roman"/>
                <a:sym typeface="Times New Roman"/>
              </a:rPr>
              <a:t> η καταδικαστική απόφαση για παραβίαση του ν.2472/1997, κατά την οποία ο κατηγορούμενος είχε καταστήσει γνωστά σε τρίτους, </a:t>
            </a:r>
            <a:r>
              <a:rPr lang="el-GR" sz="2000" u="sng">
                <a:solidFill>
                  <a:srgbClr val="000000"/>
                </a:solidFill>
                <a:latin typeface="Times New Roman"/>
                <a:ea typeface="Times New Roman"/>
                <a:cs typeface="Times New Roman"/>
                <a:sym typeface="Times New Roman"/>
              </a:rPr>
              <a:t>μέσω υπομνήματος του στη Διοικητική Επιτροπή Σημάτων</a:t>
            </a:r>
            <a:r>
              <a:rPr lang="el-GR" sz="2000">
                <a:solidFill>
                  <a:srgbClr val="000000"/>
                </a:solidFill>
                <a:latin typeface="Times New Roman"/>
                <a:ea typeface="Times New Roman"/>
                <a:cs typeface="Times New Roman"/>
                <a:sym typeface="Times New Roman"/>
              </a:rPr>
              <a:t>, </a:t>
            </a:r>
            <a:r>
              <a:rPr lang="el-GR" sz="2000" b="1">
                <a:solidFill>
                  <a:srgbClr val="000000"/>
                </a:solidFill>
                <a:latin typeface="Times New Roman"/>
                <a:ea typeface="Times New Roman"/>
                <a:cs typeface="Times New Roman"/>
                <a:sym typeface="Times New Roman"/>
              </a:rPr>
              <a:t>ποινικές διώξεις και καταδίκες της εγκαλούσης</a:t>
            </a:r>
            <a:r>
              <a:rPr lang="el-GR" sz="2000">
                <a:solidFill>
                  <a:srgbClr val="000000"/>
                </a:solidFill>
                <a:latin typeface="Times New Roman"/>
                <a:ea typeface="Times New Roman"/>
                <a:cs typeface="Times New Roman"/>
                <a:sym typeface="Times New Roman"/>
              </a:rPr>
              <a:t>, κάνοντας δεκτό ότι </a:t>
            </a:r>
            <a:r>
              <a:rPr lang="el-GR" sz="2000" i="1">
                <a:solidFill>
                  <a:srgbClr val="000000"/>
                </a:solidFill>
                <a:latin typeface="Times New Roman"/>
                <a:ea typeface="Times New Roman"/>
                <a:cs typeface="Times New Roman"/>
                <a:sym typeface="Times New Roman"/>
              </a:rPr>
              <a:t>«Με τους προαναφερόμενους τρόπους έλαβε γνώση, επεξεργάστηκε, ανακοίνωσε και κατέστησε προσιτά τόσο ενώπιον της Διοικητικής Επιτροπής Σημάτων όσο και στην αντίδικο του επί των ανωτέρω δικών γερμανική εταιρεία και στους πληρεξούσιους δικηγόρους τα ανωτέρω ευαίσθητα προσωπικά δεδομένα της εγκαλούσης τα οποία συνέλεξε από άτομα που είχαν υποβάλει τις σχετικές μηνύσεις, επιτρέποντας σε αυτούς να λάβουν γνώση, δίχως να θεμελιώνει σχετικό δικαίωμα και χωρίς άδεια από την αρμόδια Αρχή Προστασία προστασίας προσωπικών δεδομένων. Συγκεκριμένα, </a:t>
            </a:r>
            <a:r>
              <a:rPr lang="el-GR" sz="2000" i="1" u="sng">
                <a:solidFill>
                  <a:srgbClr val="000000"/>
                </a:solidFill>
                <a:latin typeface="Times New Roman"/>
                <a:ea typeface="Times New Roman"/>
                <a:cs typeface="Times New Roman"/>
                <a:sym typeface="Times New Roman"/>
              </a:rPr>
              <a:t>ενώ τα ανωτέρω συνιστούσαν προσωπικά δεδομένα της εγκαλούσας τα οποία υπήρχαν στα αρχεία του Πρωτοδικείου, της Εισαγγελίας Πρωτοδικών και του Εφετείου και Εισαγγελίας Εφετών Αθηνών και μολονότι δεν είχε δικαίωμα να γνωρίζει αυτά</a:t>
            </a:r>
            <a:r>
              <a:rPr lang="el-GR" sz="2000" i="1">
                <a:solidFill>
                  <a:srgbClr val="000000"/>
                </a:solidFill>
                <a:latin typeface="Times New Roman"/>
                <a:ea typeface="Times New Roman"/>
                <a:cs typeface="Times New Roman"/>
                <a:sym typeface="Times New Roman"/>
              </a:rPr>
              <a:t> αφού δεν συμμετείχε στις διαφορές που αφορούσαν τα δεδομένα αυτά με οποιοδήποτε τρόπο, ώστε να έχει νόμιμα πρόσβαση σ’αυτά, αφού έλαβε γνώση αυτών μη νόμιμα τα χρησιμοποίησε προς υποστήριξη των δικαιωμάτων του διοικητικής φύσης χωρίς δικαίωμα και χωρίς προηγουμένως να λάβει άδεια από την αρμόδια αρχή και ενώ δεν ήταν απαραίτητα για τη στήριξη των δικαιωμάτων του». </a:t>
            </a:r>
            <a:r>
              <a:rPr lang="el-GR" sz="2000">
                <a:solidFill>
                  <a:srgbClr val="000000"/>
                </a:solidFill>
                <a:latin typeface="Times New Roman"/>
                <a:ea typeface="Times New Roman"/>
                <a:cs typeface="Times New Roman"/>
                <a:sym typeface="Times New Roman"/>
              </a:rPr>
              <a:t>Ενώ λοιπόν η καταδικαστική απόφαση έχει ανάλογη με άλλες αποφάσεις αιτιολογία </a:t>
            </a:r>
            <a:r>
              <a:rPr lang="el-GR" sz="2000" b="1">
                <a:solidFill>
                  <a:srgbClr val="000000"/>
                </a:solidFill>
                <a:latin typeface="Times New Roman"/>
                <a:ea typeface="Times New Roman"/>
                <a:cs typeface="Times New Roman"/>
                <a:sym typeface="Times New Roman"/>
              </a:rPr>
              <a:t>ο ΑΠ την αναίρεσε </a:t>
            </a:r>
            <a:r>
              <a:rPr lang="el-GR" sz="2000">
                <a:solidFill>
                  <a:srgbClr val="000000"/>
                </a:solidFill>
                <a:latin typeface="Times New Roman"/>
                <a:ea typeface="Times New Roman"/>
                <a:cs typeface="Times New Roman"/>
                <a:sym typeface="Times New Roman"/>
              </a:rPr>
              <a:t>κρίνοντας ότι: </a:t>
            </a:r>
            <a:r>
              <a:rPr lang="el-GR" sz="2000" i="1">
                <a:solidFill>
                  <a:srgbClr val="000000"/>
                </a:solidFill>
                <a:latin typeface="Times New Roman"/>
                <a:ea typeface="Times New Roman"/>
                <a:cs typeface="Times New Roman"/>
                <a:sym typeface="Times New Roman"/>
              </a:rPr>
              <a:t>«</a:t>
            </a:r>
            <a:r>
              <a:rPr lang="el-GR" sz="2000" i="1" u="sng">
                <a:solidFill>
                  <a:srgbClr val="000000"/>
                </a:solidFill>
                <a:latin typeface="Times New Roman"/>
                <a:ea typeface="Times New Roman"/>
                <a:cs typeface="Times New Roman"/>
                <a:sym typeface="Times New Roman"/>
              </a:rPr>
              <a:t>ούτε στο σκεπτικό ούτε στο διατακτικό</a:t>
            </a:r>
            <a:r>
              <a:rPr lang="el-GR" sz="2000" i="1">
                <a:solidFill>
                  <a:srgbClr val="000000"/>
                </a:solidFill>
                <a:latin typeface="Times New Roman"/>
                <a:ea typeface="Times New Roman"/>
                <a:cs typeface="Times New Roman"/>
                <a:sym typeface="Times New Roman"/>
              </a:rPr>
              <a:t> της προσβαλλόμενης απόφασης </a:t>
            </a:r>
            <a:r>
              <a:rPr lang="el-GR" sz="2000" i="1" u="sng">
                <a:solidFill>
                  <a:srgbClr val="000000"/>
                </a:solidFill>
                <a:latin typeface="Times New Roman"/>
                <a:ea typeface="Times New Roman"/>
                <a:cs typeface="Times New Roman"/>
                <a:sym typeface="Times New Roman"/>
              </a:rPr>
              <a:t>αναφέρεται περιστατικό επέμβασης στα αρχεία του Πρωτοδικείου και του Εφετείου Αθηνών </a:t>
            </a:r>
            <a:r>
              <a:rPr lang="el-GR" sz="2000" i="1">
                <a:solidFill>
                  <a:srgbClr val="000000"/>
                </a:solidFill>
                <a:latin typeface="Times New Roman"/>
                <a:ea typeface="Times New Roman"/>
                <a:cs typeface="Times New Roman"/>
                <a:sym typeface="Times New Roman"/>
              </a:rPr>
              <a:t>και των αντίστοιχων Εισαγγελιών, όπου φέρονται ότι υπήρχαν καταχωρημένες οι πληροφορίες – δεδομένα σχετικά με τις ποινικές διώξεις και καταδίκες της εγκαλούσας.»</a:t>
            </a:r>
            <a:endParaRPr sz="20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i="1" u="sng">
                <a:solidFill>
                  <a:srgbClr val="000000"/>
                </a:solidFill>
                <a:latin typeface="Times New Roman"/>
                <a:ea typeface="Times New Roman"/>
                <a:cs typeface="Times New Roman"/>
                <a:sym typeface="Times New Roman"/>
              </a:rPr>
              <a:t>   </a:t>
            </a:r>
            <a:endParaRPr sz="2000" i="1" u="sng">
              <a:solidFill>
                <a:srgbClr val="000000"/>
              </a:solidFill>
              <a:latin typeface="Times New Roman"/>
              <a:ea typeface="Times New Roman"/>
              <a:cs typeface="Times New Roman"/>
              <a:sym typeface="Times New Roman"/>
            </a:endParaRPr>
          </a:p>
        </p:txBody>
      </p:sp>
      <p:pic>
        <p:nvPicPr>
          <p:cNvPr id="517" name="Google Shape;517;p9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18" name="Google Shape;518;p9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19" name="Google Shape;519;p9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20" name="Google Shape;520;p95"/>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96"/>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Συλλογή – χρήση δεδομένων στο πλαίσιο δίκης</a:t>
            </a:r>
            <a:endParaRPr/>
          </a:p>
          <a:p>
            <a:pPr marL="0" marR="0" lvl="0" indent="0" algn="just" rtl="0">
              <a:spcBef>
                <a:spcPts val="0"/>
              </a:spcBef>
              <a:spcAft>
                <a:spcPts val="0"/>
              </a:spcAft>
              <a:buNone/>
            </a:pPr>
            <a:endParaRPr sz="28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800" b="1" u="sng">
                <a:solidFill>
                  <a:srgbClr val="000000"/>
                </a:solidFill>
                <a:latin typeface="Times New Roman"/>
                <a:ea typeface="Times New Roman"/>
                <a:cs typeface="Times New Roman"/>
                <a:sym typeface="Times New Roman"/>
              </a:rPr>
              <a:t>Χορήγηση εγγράφων δικογραφίας</a:t>
            </a:r>
            <a:endParaRPr/>
          </a:p>
          <a:p>
            <a:pPr marL="0" marR="0" lvl="0" indent="0" algn="ctr" rtl="0">
              <a:spcBef>
                <a:spcPts val="0"/>
              </a:spcBef>
              <a:spcAft>
                <a:spcPts val="0"/>
              </a:spcAft>
              <a:buNone/>
            </a:pPr>
            <a:endParaRPr sz="2800" b="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800" b="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800" b="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ΑΠ 1381/2009</a:t>
            </a:r>
            <a:r>
              <a:rPr lang="el-GR" sz="2400">
                <a:solidFill>
                  <a:srgbClr val="000000"/>
                </a:solidFill>
                <a:latin typeface="Times New Roman"/>
                <a:ea typeface="Times New Roman"/>
                <a:cs typeface="Times New Roman"/>
                <a:sym typeface="Times New Roman"/>
              </a:rPr>
              <a:t>: </a:t>
            </a:r>
            <a:r>
              <a:rPr lang="el-GR" sz="2400" i="1">
                <a:solidFill>
                  <a:srgbClr val="000000"/>
                </a:solidFill>
                <a:latin typeface="Times New Roman"/>
                <a:ea typeface="Times New Roman"/>
                <a:cs typeface="Times New Roman"/>
                <a:sym typeface="Times New Roman"/>
              </a:rPr>
              <a:t>«Στις σχετικές αιτήσεις ο κατηγορούμενος, ως δικαιολογητικό λόγο στήριξης του δήθεν δικαιώματος του, πηγάζοντας εκ του άρθρου 147 ΚΠΔ, επικαλείται το γεγονός ότι επιθυμούσε να χρησιμοποιήσει τις αποφάσεις «προς συμπλήρωση του φακέλου της ανακριτικής διαδικασίας που βρίσκεται σε εξέλιξη και υποστήριξη της υπερασπίσεώς μου....Ο κατηγορούμενος όμως </a:t>
            </a:r>
            <a:r>
              <a:rPr lang="el-GR" sz="2400" b="1" i="1">
                <a:solidFill>
                  <a:srgbClr val="000000"/>
                </a:solidFill>
                <a:latin typeface="Times New Roman"/>
                <a:ea typeface="Times New Roman"/>
                <a:cs typeface="Times New Roman"/>
                <a:sym typeface="Times New Roman"/>
              </a:rPr>
              <a:t>απέκρυψε το γεγονός ότι οι αποφάσεις αυτές αφορούσαν τον μηνυτή, επιτυγχάνοντας έτσι την έγκριση της χορήγησης των αποφάσεων αυτών</a:t>
            </a:r>
            <a:r>
              <a:rPr lang="el-GR" sz="2400" i="1">
                <a:solidFill>
                  <a:srgbClr val="000000"/>
                </a:solidFill>
                <a:latin typeface="Times New Roman"/>
                <a:ea typeface="Times New Roman"/>
                <a:cs typeface="Times New Roman"/>
                <a:sym typeface="Times New Roman"/>
              </a:rPr>
              <a:t>, ως αυτόν να ήταν διάδικος, έχοντας έννομο προς τούτο συμφέρον, </a:t>
            </a:r>
            <a:r>
              <a:rPr lang="el-GR" sz="2400" i="1" u="sng">
                <a:solidFill>
                  <a:srgbClr val="000000"/>
                </a:solidFill>
                <a:latin typeface="Times New Roman"/>
                <a:ea typeface="Times New Roman"/>
                <a:cs typeface="Times New Roman"/>
                <a:sym typeface="Times New Roman"/>
              </a:rPr>
              <a:t>ενώ η αλήθεια ήταν ότι ο κατηγορούμενος δεν είχε δικαίωμα στη λήψη αποφάσεων και γνώσεως του περιεχομένου τους</a:t>
            </a:r>
            <a:r>
              <a:rPr lang="el-GR" sz="2400" i="1">
                <a:solidFill>
                  <a:srgbClr val="000000"/>
                </a:solidFill>
                <a:latin typeface="Times New Roman"/>
                <a:ea typeface="Times New Roman"/>
                <a:cs typeface="Times New Roman"/>
                <a:sym typeface="Times New Roman"/>
              </a:rPr>
              <a:t>, αφού ήταν τρίτο πρόσωπο, γεγονός που απέκρυπτε στο περιεχόμενο των αιτήσεων του».</a:t>
            </a:r>
            <a:endParaRPr sz="2400">
              <a:solidFill>
                <a:srgbClr val="000000"/>
              </a:solidFill>
              <a:latin typeface="Times New Roman"/>
              <a:ea typeface="Times New Roman"/>
              <a:cs typeface="Times New Roman"/>
              <a:sym typeface="Times New Roman"/>
            </a:endParaRPr>
          </a:p>
        </p:txBody>
      </p:sp>
      <p:pic>
        <p:nvPicPr>
          <p:cNvPr id="526" name="Google Shape;526;p9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27" name="Google Shape;527;p9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28" name="Google Shape;528;p9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29" name="Google Shape;529;p96"/>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6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Δικηγορικό Απόρρητο </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800" b="1" i="1">
                <a:solidFill>
                  <a:srgbClr val="000000"/>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4800" b="1" i="1">
                <a:solidFill>
                  <a:srgbClr val="000000"/>
                </a:solidFill>
                <a:latin typeface="Times New Roman"/>
                <a:ea typeface="Times New Roman"/>
                <a:cs typeface="Times New Roman"/>
                <a:sym typeface="Times New Roman"/>
              </a:rPr>
              <a:t>  </a:t>
            </a:r>
            <a:r>
              <a:rPr lang="el-GR" sz="2800" b="1">
                <a:solidFill>
                  <a:srgbClr val="000000"/>
                </a:solidFill>
                <a:latin typeface="Times New Roman"/>
                <a:ea typeface="Times New Roman"/>
                <a:cs typeface="Times New Roman"/>
                <a:sym typeface="Times New Roman"/>
              </a:rPr>
              <a:t>Κώδικας Δεοντολογίας του δικηγορικού λειτουργήματος </a:t>
            </a:r>
            <a:r>
              <a:rPr lang="el-GR" sz="2800">
                <a:solidFill>
                  <a:srgbClr val="000000"/>
                </a:solidFill>
                <a:latin typeface="Times New Roman"/>
                <a:ea typeface="Times New Roman"/>
                <a:cs typeface="Times New Roman"/>
                <a:sym typeface="Times New Roman"/>
              </a:rPr>
              <a:t>(Δ.Σ. ΔΣΑ 4-1-1980)</a:t>
            </a:r>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r>
              <a:rPr lang="el-GR" sz="2400" b="1" u="sng">
                <a:solidFill>
                  <a:srgbClr val="000000"/>
                </a:solidFill>
                <a:latin typeface="Times New Roman"/>
                <a:ea typeface="Times New Roman"/>
                <a:cs typeface="Times New Roman"/>
                <a:sym typeface="Times New Roman"/>
              </a:rPr>
              <a:t>άρθρο 32</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 «Δεν επιτρέπεται στο Δικηγόρο να έχει στην ίδια δίκη δύο ιδιότητες, μάρτυρα και Συνηγόρου. Η απαγόρευση αυτή δεν ισχύει για το Δικηγόρο μηνυτή, που είναι και "πολιτικώς ενάγων".</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στ. Όταν ο Δικηγόρος κληθεί από Δικαστήριο ή Ανακριτική Αρχή να εξεταστεί μάρτυρας και να καταθέσει περιστατικά που περιήλθαν σε γνώση του κατά την άσκηση του Δικηγορικού Λειτουργήματος, </a:t>
            </a:r>
            <a:r>
              <a:rPr lang="el-GR" sz="2000" i="1" u="sng">
                <a:solidFill>
                  <a:srgbClr val="000000"/>
                </a:solidFill>
                <a:latin typeface="Times New Roman"/>
                <a:ea typeface="Times New Roman"/>
                <a:cs typeface="Times New Roman"/>
                <a:sym typeface="Times New Roman"/>
              </a:rPr>
              <a:t>έχει το δικαίωμα, ν' αρνηθεί τη μαρτυρία </a:t>
            </a:r>
            <a:r>
              <a:rPr lang="el-GR" sz="2000" b="1" i="1" u="sng">
                <a:solidFill>
                  <a:srgbClr val="000000"/>
                </a:solidFill>
                <a:latin typeface="Times New Roman"/>
                <a:ea typeface="Times New Roman"/>
                <a:cs typeface="Times New Roman"/>
                <a:sym typeface="Times New Roman"/>
              </a:rPr>
              <a:t>αν</a:t>
            </a:r>
            <a:r>
              <a:rPr lang="el-GR" sz="2000" i="1" u="sng">
                <a:solidFill>
                  <a:srgbClr val="000000"/>
                </a:solidFill>
                <a:latin typeface="Times New Roman"/>
                <a:ea typeface="Times New Roman"/>
                <a:cs typeface="Times New Roman"/>
                <a:sym typeface="Times New Roman"/>
              </a:rPr>
              <a:t> προσκρούει στο επαγγελματικό του απόρρητο.</a:t>
            </a:r>
            <a:r>
              <a:rPr lang="el-GR" sz="2000" i="1">
                <a:solidFill>
                  <a:srgbClr val="000000"/>
                </a:solidFill>
                <a:latin typeface="Times New Roman"/>
                <a:ea typeface="Times New Roman"/>
                <a:cs typeface="Times New Roman"/>
                <a:sym typeface="Times New Roman"/>
              </a:rPr>
              <a:t> </a:t>
            </a:r>
            <a:r>
              <a:rPr lang="el-GR" sz="2000" i="1" u="sng">
                <a:solidFill>
                  <a:srgbClr val="000000"/>
                </a:solidFill>
                <a:latin typeface="Times New Roman"/>
                <a:ea typeface="Times New Roman"/>
                <a:cs typeface="Times New Roman"/>
                <a:sym typeface="Times New Roman"/>
              </a:rPr>
              <a:t>Αν η κατάθεση δεν προσκρούει στο απόρρητο, έχει το δικαίωμα να κρίνει κατά συνείδηση αν και σε ποιό μέτρο πρέπει να εξεταστεί για τα περιστατικά αυτά, με την προϋπόθεση πάντοτε ότι η αποκάλυψή τους δεν θα βλάψει τον πελάτη του και ότι θα πάρει άδεια από το Δ.Σ. ή τον Πρόεδρο</a:t>
            </a:r>
            <a:r>
              <a:rPr lang="el-GR" sz="2000" i="1">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ζ. </a:t>
            </a:r>
            <a:r>
              <a:rPr lang="el-GR" sz="2000" i="1" u="sng">
                <a:solidFill>
                  <a:srgbClr val="000000"/>
                </a:solidFill>
                <a:latin typeface="Times New Roman"/>
                <a:ea typeface="Times New Roman"/>
                <a:cs typeface="Times New Roman"/>
                <a:sym typeface="Times New Roman"/>
              </a:rPr>
              <a:t>Στις περιπτώσεις που δεσμεύεται από το επαγγελματικό απόρρητο, οφείλει να δηλώσει τούτο στο Δικαστήριο ή την Ανακριτική Αρχή, που τον εκάλεσε, </a:t>
            </a:r>
            <a:r>
              <a:rPr lang="el-GR" sz="2000" b="1" i="1" u="sng">
                <a:solidFill>
                  <a:srgbClr val="000000"/>
                </a:solidFill>
                <a:latin typeface="Times New Roman"/>
                <a:ea typeface="Times New Roman"/>
                <a:cs typeface="Times New Roman"/>
                <a:sym typeface="Times New Roman"/>
              </a:rPr>
              <a:t>χωρίς να έχει την υποχρέωση να στηρίξει με ειδική αιτιολογία την άρνησή του </a:t>
            </a:r>
            <a:r>
              <a:rPr lang="el-GR" sz="2000" i="1" u="sng">
                <a:solidFill>
                  <a:srgbClr val="000000"/>
                </a:solidFill>
                <a:latin typeface="Times New Roman"/>
                <a:ea typeface="Times New Roman"/>
                <a:cs typeface="Times New Roman"/>
                <a:sym typeface="Times New Roman"/>
              </a:rPr>
              <a:t>να καταθέσει.</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η. Για περιστατικά που περιήλθαν σε γνώση του από άλλη αιτία και όχι από την άσκηση του Λειτουργήματός του, δεν δικαιούται ν'αρνηθεί τη μαρτυρία του, ούτε χρειάζεται την άδεια από το Δ.Σ. ή τον Πρόεδρο.».</a:t>
            </a:r>
            <a:endParaRPr/>
          </a:p>
          <a:p>
            <a:pPr marL="0" marR="0" lvl="0" indent="0" algn="just" rtl="0">
              <a:spcBef>
                <a:spcPts val="0"/>
              </a:spcBef>
              <a:spcAft>
                <a:spcPts val="0"/>
              </a:spcAft>
              <a:buNone/>
            </a:pPr>
            <a:endParaRPr sz="2000" i="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sz="2400" b="1">
              <a:solidFill>
                <a:srgbClr val="000000"/>
              </a:solidFill>
              <a:latin typeface="Times New Roman"/>
              <a:ea typeface="Times New Roman"/>
              <a:cs typeface="Times New Roman"/>
              <a:sym typeface="Times New Roman"/>
            </a:endParaRPr>
          </a:p>
        </p:txBody>
      </p:sp>
      <p:pic>
        <p:nvPicPr>
          <p:cNvPr id="223" name="Google Shape;223;p6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24" name="Google Shape;224;p6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25" name="Google Shape;225;p6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26" name="Google Shape;226;p63"/>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97"/>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a:solidFill>
                  <a:schemeClr val="dk1"/>
                </a:solidFill>
                <a:latin typeface="Times New Roman"/>
                <a:ea typeface="Times New Roman"/>
                <a:cs typeface="Times New Roman"/>
                <a:sym typeface="Times New Roman"/>
              </a:rPr>
              <a:t>   Άρθρο 24</a:t>
            </a:r>
            <a:endParaRPr/>
          </a:p>
          <a:p>
            <a:pPr marL="0" marR="0" lvl="0" indent="0" algn="ctr" rtl="0">
              <a:spcBef>
                <a:spcPts val="0"/>
              </a:spcBef>
              <a:spcAft>
                <a:spcPts val="0"/>
              </a:spcAft>
              <a:buNone/>
            </a:pPr>
            <a:r>
              <a:rPr lang="el-GR" sz="2400">
                <a:solidFill>
                  <a:schemeClr val="dk1"/>
                </a:solidFill>
                <a:latin typeface="Times New Roman"/>
                <a:ea typeface="Times New Roman"/>
                <a:cs typeface="Times New Roman"/>
                <a:sym typeface="Times New Roman"/>
              </a:rPr>
              <a:t> </a:t>
            </a:r>
            <a:endParaRPr sz="2400">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a:solidFill>
                  <a:schemeClr val="dk1"/>
                </a:solidFill>
                <a:latin typeface="Times New Roman"/>
                <a:ea typeface="Times New Roman"/>
                <a:cs typeface="Times New Roman"/>
                <a:sym typeface="Times New Roman"/>
              </a:rPr>
              <a:t>Ευθύνη του υπευθύνου επεξεργασίας </a:t>
            </a:r>
            <a:endParaRPr sz="2400" b="1">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«1. </a:t>
            </a:r>
            <a:r>
              <a:rPr lang="el-GR" sz="2400" i="1">
                <a:solidFill>
                  <a:schemeClr val="dk1"/>
                </a:solidFill>
                <a:latin typeface="Times New Roman"/>
                <a:ea typeface="Times New Roman"/>
                <a:cs typeface="Times New Roman"/>
                <a:sym typeface="Times New Roman"/>
              </a:rPr>
              <a:t>Λαμβάνοντας υπόψη τη φύση, το πεδίο εφαρμογής, το πλαίσιο και τους σκοπούς της επεξεργασίας, καθώς και τους κινδύνους διαφορετικής πιθανότητας επέλευσης και σοβαρότητας για τα δικαιώματα και τις ελευθερίες των φυσικών προσώπων, ο υπεύθυνος επεξεργασίας εφαρμόζει κατάλληλα τεχνικά και οργανωτικά μέτρα προκειμένου να διασφαλίζει και να μπορεί να αποδεικνύει ότι η επεξεργασία διενεργείται σύμφωνα με τον παρόντα κανονισμό. Τα εν λόγω μέτρα επανεξετάζονται και επικαιροποιούνται όταν κρίνεται απαραίτητο</a:t>
            </a:r>
            <a:r>
              <a:rPr lang="el-GR" sz="2400">
                <a:solidFill>
                  <a:schemeClr val="dk1"/>
                </a:solidFill>
                <a:latin typeface="Times New Roman"/>
                <a:ea typeface="Times New Roman"/>
                <a:cs typeface="Times New Roman"/>
                <a:sym typeface="Times New Roman"/>
              </a:rPr>
              <a:t>.»</a:t>
            </a:r>
            <a:endParaRPr/>
          </a:p>
        </p:txBody>
      </p:sp>
      <p:pic>
        <p:nvPicPr>
          <p:cNvPr id="535" name="Google Shape;535;p9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36" name="Google Shape;536;p9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37" name="Google Shape;537;p9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38" name="Google Shape;538;p97"/>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Google Shape;543;p98"/>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a:solidFill>
                  <a:schemeClr val="dk1"/>
                </a:solidFill>
                <a:latin typeface="Times New Roman"/>
                <a:ea typeface="Times New Roman"/>
                <a:cs typeface="Times New Roman"/>
                <a:sym typeface="Times New Roman"/>
              </a:rPr>
              <a:t> [</a:t>
            </a:r>
            <a:r>
              <a:rPr lang="el-GR" sz="2400" u="sng">
                <a:solidFill>
                  <a:schemeClr val="dk1"/>
                </a:solidFill>
                <a:latin typeface="Times New Roman"/>
                <a:ea typeface="Times New Roman"/>
                <a:cs typeface="Times New Roman"/>
                <a:sym typeface="Times New Roman"/>
              </a:rPr>
              <a:t>Όλως ενδεικτικώς αναφερόμενα]</a:t>
            </a:r>
            <a:endParaRPr/>
          </a:p>
          <a:p>
            <a:pPr marL="0" marR="0" lvl="0" indent="0" algn="just" rtl="0">
              <a:spcBef>
                <a:spcPts val="0"/>
              </a:spcBef>
              <a:spcAft>
                <a:spcPts val="0"/>
              </a:spcAft>
              <a:buNone/>
            </a:pPr>
            <a:endParaRPr sz="2400" u="sng">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 Μετά το πέρας του χρόνου που απαιτείται για την πραγματοποίηση του σκοπού επεξεργασίας πρέπει να καταστρέφονται από τον Υ.Ε. με ασφαλή τρόπο, ώστε να αποκλείεται η περαιτέρω μη νόμιμη και αθέμιτη επεξεργασία τους.</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 ΑΠΔΠΧ 1/2005 Οδηγία: δεδομένα σε έντυπη μορφή: ενδεικνυόμενος τρόπος καταστροφής τους ο τεμαχισμός σε λωρίδες με χρήση ειδικών μηχανημάτων, η πολτοποίηση-ανακύκλωση ή η αποτέφρωση – δεδομένα σε ηλεκτρονική μορφή: η αλλοίωση των δεδομένων (overwrite), η μορφοποίηση (format) ή η φυσική καταστροφή τους – Απαγορεύεται η ρίψη περαιωθεισών δικογραφιών σε κάδο απορριμμάτων.</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 ασφαλής providers για αποστολή ηλεκτρονικής επικοινωνίας</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 εγκατάσταση κωδικών σε κάθε υπολογιστή ή φορητή μονάδα αρχείων (usb) και στο δίκτυο</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  πρότυπα εξουσιοδοτήσεων και άλλων εγγράφων </a:t>
            </a:r>
            <a:endParaRPr/>
          </a:p>
          <a:p>
            <a:pPr marL="0" marR="0" lvl="0" indent="0" algn="just"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pic>
        <p:nvPicPr>
          <p:cNvPr id="544" name="Google Shape;544;p9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45" name="Google Shape;545;p9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46" name="Google Shape;546;p9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47" name="Google Shape;547;p98"/>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99"/>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u="sng">
                <a:solidFill>
                  <a:schemeClr val="dk1"/>
                </a:solidFill>
                <a:latin typeface="Times New Roman"/>
                <a:ea typeface="Times New Roman"/>
                <a:cs typeface="Times New Roman"/>
                <a:sym typeface="Times New Roman"/>
              </a:rPr>
              <a:t>ΑΠΔΠΧ 34/2018</a:t>
            </a:r>
            <a:endParaRPr/>
          </a:p>
          <a:p>
            <a:pPr marL="0" marR="0" lvl="0" indent="0" algn="ctr" rtl="0">
              <a:spcBef>
                <a:spcPts val="0"/>
              </a:spcBef>
              <a:spcAft>
                <a:spcPts val="0"/>
              </a:spcAft>
              <a:buNone/>
            </a:pPr>
            <a:endParaRPr sz="2400" b="1" u="sng">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«2</a:t>
            </a:r>
            <a:r>
              <a:rPr lang="el-GR" sz="2400" i="1">
                <a:solidFill>
                  <a:schemeClr val="dk1"/>
                </a:solidFill>
                <a:latin typeface="Times New Roman"/>
                <a:ea typeface="Times New Roman"/>
                <a:cs typeface="Times New Roman"/>
                <a:sym typeface="Times New Roman"/>
              </a:rPr>
              <a:t>. Απευθύνει στην εταιρία ………….. σύσταση να </a:t>
            </a:r>
            <a:r>
              <a:rPr lang="el-GR" sz="2400" b="1" i="1" u="sng">
                <a:solidFill>
                  <a:schemeClr val="dk1"/>
                </a:solidFill>
                <a:latin typeface="Times New Roman"/>
                <a:ea typeface="Times New Roman"/>
                <a:cs typeface="Times New Roman"/>
                <a:sym typeface="Times New Roman"/>
              </a:rPr>
              <a:t>µεριµνήσει για την κατάρτιση και εφαρµογή εσωτερικού Κανονισµού </a:t>
            </a:r>
            <a:r>
              <a:rPr lang="el-GR" sz="2400" i="1" u="sng">
                <a:solidFill>
                  <a:schemeClr val="dk1"/>
                </a:solidFill>
                <a:latin typeface="Times New Roman"/>
                <a:ea typeface="Times New Roman"/>
                <a:cs typeface="Times New Roman"/>
                <a:sym typeface="Times New Roman"/>
              </a:rPr>
              <a:t>για την ορθή χρήση και τη λειτουργία του εξοπλισµού και του δικτύου πληροφορικής και επικοινωνιών</a:t>
            </a:r>
            <a:r>
              <a:rPr lang="el-GR" sz="2400" i="1">
                <a:solidFill>
                  <a:schemeClr val="dk1"/>
                </a:solidFill>
                <a:latin typeface="Times New Roman"/>
                <a:ea typeface="Times New Roman"/>
                <a:cs typeface="Times New Roman"/>
                <a:sym typeface="Times New Roman"/>
              </a:rPr>
              <a:t> από τους εργαζόµενους (υποκείµενα των δεδοµένων</a:t>
            </a:r>
            <a:r>
              <a:rPr lang="el-GR" sz="2400" i="1" u="sng">
                <a:solidFill>
                  <a:schemeClr val="dk1"/>
                </a:solidFill>
                <a:latin typeface="Times New Roman"/>
                <a:ea typeface="Times New Roman"/>
                <a:cs typeface="Times New Roman"/>
                <a:sym typeface="Times New Roman"/>
              </a:rPr>
              <a:t>), στο περιεχόµενο της οποίας θα πρέπει ανάµεσα σε άλλα να περιλαµβάνεται: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Ι. </a:t>
            </a:r>
            <a:r>
              <a:rPr lang="el-GR" sz="2400" b="1" i="1" u="sng">
                <a:solidFill>
                  <a:schemeClr val="dk1"/>
                </a:solidFill>
                <a:latin typeface="Times New Roman"/>
                <a:ea typeface="Times New Roman"/>
                <a:cs typeface="Times New Roman"/>
                <a:sym typeface="Times New Roman"/>
              </a:rPr>
              <a:t>Πολιτική Αποδεκτής Χρήσης των εταιρικών ηλεκτρονικών υπολογιστών </a:t>
            </a:r>
            <a:r>
              <a:rPr lang="el-GR" sz="2400" i="1">
                <a:solidFill>
                  <a:schemeClr val="dk1"/>
                </a:solidFill>
                <a:latin typeface="Times New Roman"/>
                <a:ea typeface="Times New Roman"/>
                <a:cs typeface="Times New Roman"/>
                <a:sym typeface="Times New Roman"/>
              </a:rPr>
              <a:t>(ή άλλου συναφούς εξοπλισµού), </a:t>
            </a:r>
            <a:r>
              <a:rPr lang="el-GR" sz="2400" i="1" u="sng">
                <a:solidFill>
                  <a:schemeClr val="dk1"/>
                </a:solidFill>
                <a:latin typeface="Times New Roman"/>
                <a:ea typeface="Times New Roman"/>
                <a:cs typeface="Times New Roman"/>
                <a:sym typeface="Times New Roman"/>
              </a:rPr>
              <a:t>του εταιρικού δίκτυο επικοινωνιών </a:t>
            </a:r>
            <a:r>
              <a:rPr lang="el-GR" sz="2400" i="1">
                <a:solidFill>
                  <a:schemeClr val="dk1"/>
                </a:solidFill>
                <a:latin typeface="Times New Roman"/>
                <a:ea typeface="Times New Roman"/>
                <a:cs typeface="Times New Roman"/>
                <a:sym typeface="Times New Roman"/>
              </a:rPr>
              <a:t>(ή άλλης συναφούς υποδοµής) </a:t>
            </a:r>
            <a:r>
              <a:rPr lang="el-GR" sz="2400" i="1" u="sng">
                <a:solidFill>
                  <a:schemeClr val="dk1"/>
                </a:solidFill>
                <a:latin typeface="Times New Roman"/>
                <a:ea typeface="Times New Roman"/>
                <a:cs typeface="Times New Roman"/>
                <a:sym typeface="Times New Roman"/>
              </a:rPr>
              <a:t>και των εταιρικών λογαριασµών ηλεκτρονικής αλληλογραφίας καθώς και τις σχετικές προϋποθέσεις, όρους και διαδικασίες.</a:t>
            </a:r>
            <a:r>
              <a:rPr lang="el-GR" sz="2400" i="1">
                <a:solidFill>
                  <a:schemeClr val="dk1"/>
                </a:solidFill>
                <a:latin typeface="Times New Roman"/>
                <a:ea typeface="Times New Roman"/>
                <a:cs typeface="Times New Roman"/>
                <a:sym typeface="Times New Roman"/>
              </a:rPr>
              <a:t> Σε περίπτωση απαγόρευσης χρήσης του εταιρικού ηλεκτρονικού υπολογιστή για προσωπική χρήση από τους εργαζόµενους, να εξετασθεί η δυνατότητα παραχώρησης της χρήσης ψηφιακού αποθηκευτικού χώρου για προσωπική χρήση, στον οποίο δεν θα είναι επιτρεπτή η πρόσβαση του εργοδότη. </a:t>
            </a:r>
            <a:endParaRPr/>
          </a:p>
          <a:p>
            <a:pPr marL="0" marR="0" lvl="0" indent="0" algn="just" rtl="0">
              <a:spcBef>
                <a:spcPts val="0"/>
              </a:spcBef>
              <a:spcAft>
                <a:spcPts val="0"/>
              </a:spcAft>
              <a:buNone/>
            </a:pPr>
            <a:endParaRPr sz="2400" i="1">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ΙΙ. </a:t>
            </a:r>
            <a:r>
              <a:rPr lang="el-GR" sz="2400" b="1" i="1" u="sng">
                <a:solidFill>
                  <a:schemeClr val="dk1"/>
                </a:solidFill>
                <a:latin typeface="Times New Roman"/>
                <a:ea typeface="Times New Roman"/>
                <a:cs typeface="Times New Roman"/>
                <a:sym typeface="Times New Roman"/>
              </a:rPr>
              <a:t>Πολιτική πρόσβασης και ελέγχου των εταιρικών ηλεκτρονικών υπολογιστών </a:t>
            </a:r>
            <a:r>
              <a:rPr lang="el-GR" sz="2400" i="1">
                <a:solidFill>
                  <a:schemeClr val="dk1"/>
                </a:solidFill>
                <a:latin typeface="Times New Roman"/>
                <a:ea typeface="Times New Roman"/>
                <a:cs typeface="Times New Roman"/>
                <a:sym typeface="Times New Roman"/>
              </a:rPr>
              <a:t>(ή άλλου συναφούς εξοπλισµού) που χρησιµοποιούν οι εργαζόµενοι στην οποία να περιγράφονται κατ’ ελάχιστον:</a:t>
            </a:r>
            <a:r>
              <a:rPr lang="el-GR" sz="2400">
                <a:solidFill>
                  <a:schemeClr val="dk1"/>
                </a:solidFill>
                <a:latin typeface="Times New Roman"/>
                <a:ea typeface="Times New Roman"/>
                <a:cs typeface="Times New Roman"/>
                <a:sym typeface="Times New Roman"/>
              </a:rPr>
              <a:t>	</a:t>
            </a:r>
            <a:endParaRPr/>
          </a:p>
          <a:p>
            <a:pPr marL="0" marR="0" lvl="0" indent="0" algn="ctr" rtl="0">
              <a:spcBef>
                <a:spcPts val="0"/>
              </a:spcBef>
              <a:spcAft>
                <a:spcPts val="0"/>
              </a:spcAft>
              <a:buNone/>
            </a:pPr>
            <a:endParaRPr sz="2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a:t>
            </a:r>
            <a:endParaRPr/>
          </a:p>
        </p:txBody>
      </p:sp>
      <p:pic>
        <p:nvPicPr>
          <p:cNvPr id="553" name="Google Shape;553;p9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54" name="Google Shape;554;p9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55" name="Google Shape;555;p9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56" name="Google Shape;556;p99"/>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60"/>
        <p:cNvGrpSpPr/>
        <p:nvPr/>
      </p:nvGrpSpPr>
      <p:grpSpPr>
        <a:xfrm>
          <a:off x="0" y="0"/>
          <a:ext cx="0" cy="0"/>
          <a:chOff x="0" y="0"/>
          <a:chExt cx="0" cy="0"/>
        </a:xfrm>
      </p:grpSpPr>
      <p:sp>
        <p:nvSpPr>
          <p:cNvPr id="561" name="Google Shape;561;p100"/>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u="sng">
                <a:solidFill>
                  <a:schemeClr val="dk1"/>
                </a:solidFill>
                <a:latin typeface="Times New Roman"/>
                <a:ea typeface="Times New Roman"/>
                <a:cs typeface="Times New Roman"/>
                <a:sym typeface="Times New Roman"/>
              </a:rPr>
              <a:t>ΑΠΔΠΧ 34/2018</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  i. </a:t>
            </a:r>
            <a:r>
              <a:rPr lang="el-GR" sz="2400" b="1" i="1">
                <a:solidFill>
                  <a:schemeClr val="dk1"/>
                </a:solidFill>
                <a:latin typeface="Times New Roman"/>
                <a:ea typeface="Times New Roman"/>
                <a:cs typeface="Times New Roman"/>
                <a:sym typeface="Times New Roman"/>
              </a:rPr>
              <a:t>οι συναφείς σκοποί </a:t>
            </a:r>
            <a:r>
              <a:rPr lang="el-GR" sz="2400" i="1">
                <a:solidFill>
                  <a:schemeClr val="dk1"/>
                </a:solidFill>
                <a:latin typeface="Times New Roman"/>
                <a:ea typeface="Times New Roman"/>
                <a:cs typeface="Times New Roman"/>
                <a:sym typeface="Times New Roman"/>
              </a:rPr>
              <a:t>(δικαιολογητικοί λόγοι) πρόσβασης και ελέγχου, τηρουµένης της αρχής της αναλογικότητας,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ii. </a:t>
            </a:r>
            <a:r>
              <a:rPr lang="el-GR" sz="2400" b="1" i="1">
                <a:solidFill>
                  <a:schemeClr val="dk1"/>
                </a:solidFill>
                <a:latin typeface="Times New Roman"/>
                <a:ea typeface="Times New Roman"/>
                <a:cs typeface="Times New Roman"/>
                <a:sym typeface="Times New Roman"/>
              </a:rPr>
              <a:t>η φύση και η έκταση του ελέγχου</a:t>
            </a:r>
            <a:r>
              <a:rPr lang="el-GR" sz="2400" i="1">
                <a:solidFill>
                  <a:schemeClr val="dk1"/>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iii. </a:t>
            </a:r>
            <a:r>
              <a:rPr lang="el-GR" sz="2400" b="1" i="1">
                <a:solidFill>
                  <a:schemeClr val="dk1"/>
                </a:solidFill>
                <a:latin typeface="Times New Roman"/>
                <a:ea typeface="Times New Roman"/>
                <a:cs typeface="Times New Roman"/>
                <a:sym typeface="Times New Roman"/>
              </a:rPr>
              <a:t>η διαδικασία, ο τρόπος και οι όροι πρόσβασης </a:t>
            </a:r>
            <a:r>
              <a:rPr lang="el-GR" sz="2400" i="1">
                <a:solidFill>
                  <a:schemeClr val="dk1"/>
                </a:solidFill>
                <a:latin typeface="Times New Roman"/>
                <a:ea typeface="Times New Roman"/>
                <a:cs typeface="Times New Roman"/>
                <a:sym typeface="Times New Roman"/>
              </a:rPr>
              <a:t>και </a:t>
            </a:r>
            <a:r>
              <a:rPr lang="el-GR" sz="2400" b="1" i="1">
                <a:solidFill>
                  <a:schemeClr val="dk1"/>
                </a:solidFill>
                <a:latin typeface="Times New Roman"/>
                <a:ea typeface="Times New Roman"/>
                <a:cs typeface="Times New Roman"/>
                <a:sym typeface="Times New Roman"/>
              </a:rPr>
              <a:t>ελέγχου</a:t>
            </a:r>
            <a:r>
              <a:rPr lang="el-GR" sz="2400" i="1">
                <a:solidFill>
                  <a:schemeClr val="dk1"/>
                </a:solidFill>
                <a:latin typeface="Times New Roman"/>
                <a:ea typeface="Times New Roman"/>
                <a:cs typeface="Times New Roman"/>
                <a:sym typeface="Times New Roman"/>
              </a:rPr>
              <a:t> </a:t>
            </a:r>
            <a:r>
              <a:rPr lang="el-GR" sz="2400" i="1" u="sng">
                <a:solidFill>
                  <a:schemeClr val="dk1"/>
                </a:solidFill>
                <a:latin typeface="Times New Roman"/>
                <a:ea typeface="Times New Roman"/>
                <a:cs typeface="Times New Roman"/>
                <a:sym typeface="Times New Roman"/>
              </a:rPr>
              <a:t>τόσο σε περίπτωση παρουσίας, όσο και τυχόν απουσίας του εργαζοµένου,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iv. </a:t>
            </a:r>
            <a:r>
              <a:rPr lang="el-GR" sz="2400" b="1" i="1">
                <a:solidFill>
                  <a:schemeClr val="dk1"/>
                </a:solidFill>
                <a:latin typeface="Times New Roman"/>
                <a:ea typeface="Times New Roman"/>
                <a:cs typeface="Times New Roman"/>
                <a:sym typeface="Times New Roman"/>
              </a:rPr>
              <a:t>οι διαδικαστικές εγγυήσεις που </a:t>
            </a:r>
            <a:r>
              <a:rPr lang="el-GR" sz="2400" i="1">
                <a:solidFill>
                  <a:schemeClr val="dk1"/>
                </a:solidFill>
                <a:latin typeface="Times New Roman"/>
                <a:ea typeface="Times New Roman"/>
                <a:cs typeface="Times New Roman"/>
                <a:sym typeface="Times New Roman"/>
              </a:rPr>
              <a:t>αφορούν την πρόσβαση και τον έλεγχο, ιδίως αναφορικά µε την διασφάλιση και απόδειξη της ορθότητας και αντικειµενικότητας του καθώς και την παρουσία ή απουσία του εργαζοµένου,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v. </a:t>
            </a:r>
            <a:r>
              <a:rPr lang="el-GR" sz="2400" b="1" i="1">
                <a:solidFill>
                  <a:schemeClr val="dk1"/>
                </a:solidFill>
                <a:latin typeface="Times New Roman"/>
                <a:ea typeface="Times New Roman"/>
                <a:cs typeface="Times New Roman"/>
                <a:sym typeface="Times New Roman"/>
              </a:rPr>
              <a:t>ο τρόπος ενηµέρωσης του εργαζοµένου </a:t>
            </a:r>
            <a:r>
              <a:rPr lang="el-GR" sz="2400" i="1">
                <a:solidFill>
                  <a:schemeClr val="dk1"/>
                </a:solidFill>
                <a:latin typeface="Times New Roman"/>
                <a:ea typeface="Times New Roman"/>
                <a:cs typeface="Times New Roman"/>
                <a:sym typeface="Times New Roman"/>
              </a:rPr>
              <a:t>για τα ευρήµατα του ελέγχου,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vi. </a:t>
            </a:r>
            <a:r>
              <a:rPr lang="el-GR" sz="2400" b="1" i="1">
                <a:solidFill>
                  <a:schemeClr val="dk1"/>
                </a:solidFill>
                <a:latin typeface="Times New Roman"/>
                <a:ea typeface="Times New Roman"/>
                <a:cs typeface="Times New Roman"/>
                <a:sym typeface="Times New Roman"/>
              </a:rPr>
              <a:t>η διαδικασία που ακολουθείται µετά την ολοκλήρωση του ελέγχου </a:t>
            </a:r>
            <a:r>
              <a:rPr lang="el-GR" sz="2400" i="1">
                <a:solidFill>
                  <a:schemeClr val="dk1"/>
                </a:solidFill>
                <a:latin typeface="Times New Roman"/>
                <a:ea typeface="Times New Roman"/>
                <a:cs typeface="Times New Roman"/>
                <a:sym typeface="Times New Roman"/>
              </a:rPr>
              <a:t>µε την οποία τυχόν διενεργείται επεξεργασία προσωπικών δεδοµένων επί των ευρηµάτων προς επίτευξη των σκοπών του ελέγχου καθώς και η σχετική ενηµέρωση του εργαζοµένου,</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vii. </a:t>
            </a:r>
            <a:r>
              <a:rPr lang="el-GR" sz="2400" b="1" i="1">
                <a:solidFill>
                  <a:schemeClr val="dk1"/>
                </a:solidFill>
                <a:latin typeface="Times New Roman"/>
                <a:ea typeface="Times New Roman"/>
                <a:cs typeface="Times New Roman"/>
                <a:sym typeface="Times New Roman"/>
              </a:rPr>
              <a:t>διαδικασία και προϋποθέσεις</a:t>
            </a:r>
            <a:r>
              <a:rPr lang="el-GR" sz="2400" i="1">
                <a:solidFill>
                  <a:schemeClr val="dk1"/>
                </a:solidFill>
                <a:latin typeface="Times New Roman"/>
                <a:ea typeface="Times New Roman"/>
                <a:cs typeface="Times New Roman"/>
                <a:sym typeface="Times New Roman"/>
              </a:rPr>
              <a:t>, σύµφωνα µε τις οποίες παρέχεται η δυνατότητα αποφυγής της πρόσβασης και ελέγχου του συνόλου των αποθηκευµένων αρχείων, δεδοµένων και πληροφοριών µε την υιοθέτηση άλλης, λιγότερο επαχθούς, µεθόδου,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viii. </a:t>
            </a:r>
            <a:r>
              <a:rPr lang="el-GR" sz="2400" b="1" i="1">
                <a:solidFill>
                  <a:schemeClr val="dk1"/>
                </a:solidFill>
                <a:latin typeface="Times New Roman"/>
                <a:ea typeface="Times New Roman"/>
                <a:cs typeface="Times New Roman"/>
                <a:sym typeface="Times New Roman"/>
              </a:rPr>
              <a:t>η προηγούµενη ενηµέρωση </a:t>
            </a:r>
            <a:r>
              <a:rPr lang="el-GR" sz="2400" i="1">
                <a:solidFill>
                  <a:schemeClr val="dk1"/>
                </a:solidFill>
                <a:latin typeface="Times New Roman"/>
                <a:ea typeface="Times New Roman"/>
                <a:cs typeface="Times New Roman"/>
                <a:sym typeface="Times New Roman"/>
              </a:rPr>
              <a:t>των εργαζοµένων για το ενδεχόµενο πρόσβασης και ελέγχου στους εταιρικούς υπολογιστές (ή σε άλλη συναφή εξοπλισµό) που χρησιµοποιούν καθώς και τις περιπτώσεις εξαίρεσης από την υποχρέωση ενηµέρωσης, τηρουµένης της αρχής της αναλογικότητας,</a:t>
            </a:r>
            <a:endParaRPr/>
          </a:p>
          <a:p>
            <a:pPr marL="0" marR="0" lvl="0" indent="0" algn="just" rtl="0">
              <a:spcBef>
                <a:spcPts val="0"/>
              </a:spcBef>
              <a:spcAft>
                <a:spcPts val="0"/>
              </a:spcAft>
              <a:buNone/>
            </a:pPr>
            <a:endParaRPr sz="2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a:t>
            </a:r>
            <a:endParaRPr/>
          </a:p>
        </p:txBody>
      </p:sp>
      <p:pic>
        <p:nvPicPr>
          <p:cNvPr id="562" name="Google Shape;562;p10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63" name="Google Shape;563;p10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64" name="Google Shape;564;p10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65" name="Google Shape;565;p100"/>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0" name="Google Shape;570;p101"/>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u="sng">
                <a:solidFill>
                  <a:schemeClr val="dk1"/>
                </a:solidFill>
                <a:latin typeface="Times New Roman"/>
                <a:ea typeface="Times New Roman"/>
                <a:cs typeface="Times New Roman"/>
                <a:sym typeface="Times New Roman"/>
              </a:rPr>
              <a:t>ΑΠΔΠΧ 34/2018</a:t>
            </a:r>
            <a:endParaRPr/>
          </a:p>
          <a:p>
            <a:pPr marL="0" marR="0" lvl="0" indent="0" algn="just" rtl="0">
              <a:spcBef>
                <a:spcPts val="0"/>
              </a:spcBef>
              <a:spcAft>
                <a:spcPts val="0"/>
              </a:spcAft>
              <a:buNone/>
            </a:pPr>
            <a:endParaRPr sz="240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ix. η προβλεπόµενη από την κείµενη νοµοθεσία δυνατότητα προσφυγής των εργαζοµένων σε έννοµη προστασία</a:t>
            </a:r>
            <a:endParaRPr/>
          </a:p>
          <a:p>
            <a:pPr marL="0" marR="0" lvl="0" indent="0" algn="just" rtl="0">
              <a:spcBef>
                <a:spcPts val="0"/>
              </a:spcBef>
              <a:spcAft>
                <a:spcPts val="0"/>
              </a:spcAft>
              <a:buNone/>
            </a:pPr>
            <a:endParaRPr sz="2400" i="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3. Απευθύνει στην εταιρία …………… </a:t>
            </a:r>
            <a:r>
              <a:rPr lang="el-GR" sz="2400" b="1" i="1" u="sng">
                <a:solidFill>
                  <a:schemeClr val="dk1"/>
                </a:solidFill>
                <a:latin typeface="Times New Roman"/>
                <a:ea typeface="Times New Roman"/>
                <a:cs typeface="Times New Roman"/>
                <a:sym typeface="Times New Roman"/>
              </a:rPr>
              <a:t>σύσταση να µεριµνήσει για τη λήψη των κατάλληλων οργανωτικών και τεχνικών µέτρων ασφάλειας του πληροφοριακού της συστήµατος κατ’ αρ. 10 παρ. 3 Ν. 2472/1997</a:t>
            </a:r>
            <a:r>
              <a:rPr lang="el-GR" sz="2400" i="1">
                <a:solidFill>
                  <a:schemeClr val="dk1"/>
                </a:solidFill>
                <a:latin typeface="Times New Roman"/>
                <a:ea typeface="Times New Roman"/>
                <a:cs typeface="Times New Roman"/>
                <a:sym typeface="Times New Roman"/>
              </a:rPr>
              <a:t>. Σχετική επί του ζητήµατος αυτού τυγχάνει η καταχώριση που υπάρχει στον διαδικτυακό τόπο της Αρχής στη θέση </a:t>
            </a:r>
            <a:endParaRPr/>
          </a:p>
          <a:p>
            <a:pPr marL="0" marR="0" lvl="0" indent="0" algn="just" rtl="0">
              <a:spcBef>
                <a:spcPts val="0"/>
              </a:spcBef>
              <a:spcAft>
                <a:spcPts val="0"/>
              </a:spcAft>
              <a:buNone/>
            </a:pPr>
            <a:r>
              <a:rPr lang="el-GR" sz="2400" i="1">
                <a:solidFill>
                  <a:schemeClr val="dk1"/>
                </a:solidFill>
                <a:latin typeface="Times New Roman"/>
                <a:ea typeface="Times New Roman"/>
                <a:cs typeface="Times New Roman"/>
                <a:sym typeface="Times New Roman"/>
              </a:rPr>
              <a:t>http://www.dpa.gr/pls/portal/url/ITEM/B6F5DCC88FD8EC4AE040A8C07C24572A.»</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400">
                <a:solidFill>
                  <a:schemeClr val="dk1"/>
                </a:solidFill>
                <a:latin typeface="Times New Roman"/>
                <a:ea typeface="Times New Roman"/>
                <a:cs typeface="Times New Roman"/>
                <a:sym typeface="Times New Roman"/>
              </a:rPr>
              <a:t> </a:t>
            </a:r>
            <a:endParaRPr/>
          </a:p>
        </p:txBody>
      </p:sp>
      <p:pic>
        <p:nvPicPr>
          <p:cNvPr id="571" name="Google Shape;571;p10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72" name="Google Shape;572;p10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73" name="Google Shape;573;p10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74" name="Google Shape;574;p101"/>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10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Τεχνικά μέτρα ασφαλείας</a:t>
            </a:r>
            <a:endParaRPr sz="3600" b="1" i="1" u="sng">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3600" b="1" i="1" u="sng">
                <a:solidFill>
                  <a:schemeClr val="dk1"/>
                </a:solidFill>
                <a:latin typeface="Times New Roman"/>
                <a:ea typeface="Times New Roman"/>
                <a:cs typeface="Times New Roman"/>
                <a:sym typeface="Times New Roman"/>
              </a:rPr>
              <a:t>Clean desk policy</a:t>
            </a:r>
            <a:endParaRPr sz="3600" b="1" i="1" u="sng">
              <a:solidFill>
                <a:schemeClr val="dk1"/>
              </a:solidFill>
              <a:latin typeface="Times New Roman"/>
              <a:ea typeface="Times New Roman"/>
              <a:cs typeface="Times New Roman"/>
              <a:sym typeface="Times New Roman"/>
            </a:endParaRPr>
          </a:p>
          <a:p>
            <a:pPr marL="0" marR="0" lvl="0" indent="0" algn="ctr" rtl="0">
              <a:spcBef>
                <a:spcPts val="0"/>
              </a:spcBef>
              <a:spcAft>
                <a:spcPts val="0"/>
              </a:spcAft>
              <a:buNone/>
            </a:pPr>
            <a:endParaRPr sz="3600" b="1" i="1" u="sng">
              <a:solidFill>
                <a:schemeClr val="dk1"/>
              </a:solidFill>
              <a:latin typeface="Times New Roman"/>
              <a:ea typeface="Times New Roman"/>
              <a:cs typeface="Times New Roman"/>
              <a:sym typeface="Times New Roman"/>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Κλείνουμε με ασφάλεια το pc μας στο τέλος της ημέρας</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Κλειδώνουμε όλα τα αρχεία μας στον υπολογιστή</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Φροντίζουμε να είναι «κλειδωμένα» τα αρχεία μας, που δεν δουλεύουμε, ακόμα και όταν είναι ανοικτός ο υπολογιστής</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Δεν αφήνουμε πουθενά τους κωδικούς μας</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Κλειδώνουμε και το γραφείο μας στο τέλος της ημέρας</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Δεν αφήνουμε έγγραφα σε εκτυπωτές, γραφεία, ράφια, κλπ</a:t>
            </a:r>
            <a:endParaRPr/>
          </a:p>
          <a:p>
            <a:pPr marL="0" marR="0" lvl="0" indent="-152400" algn="just" rtl="0">
              <a:spcBef>
                <a:spcPts val="0"/>
              </a:spcBef>
              <a:spcAft>
                <a:spcPts val="0"/>
              </a:spcAft>
              <a:buClr>
                <a:schemeClr val="dk1"/>
              </a:buClr>
              <a:buSzPts val="2400"/>
              <a:buFont typeface="Times New Roman"/>
              <a:buChar char="•"/>
            </a:pPr>
            <a:r>
              <a:rPr lang="el-GR" sz="2400">
                <a:solidFill>
                  <a:schemeClr val="dk1"/>
                </a:solidFill>
                <a:latin typeface="Times New Roman"/>
                <a:ea typeface="Times New Roman"/>
                <a:cs typeface="Times New Roman"/>
                <a:sym typeface="Times New Roman"/>
              </a:rPr>
              <a:t>Καταστρέφουμε αρχεία που δεν χρειαζόμαστε ή είναι επικίνδυνα σε έκθεση</a:t>
            </a:r>
            <a:endParaRPr sz="2400">
              <a:solidFill>
                <a:schemeClr val="dk1"/>
              </a:solidFill>
              <a:latin typeface="Times New Roman"/>
              <a:ea typeface="Times New Roman"/>
              <a:cs typeface="Times New Roman"/>
              <a:sym typeface="Times New Roman"/>
            </a:endParaRPr>
          </a:p>
        </p:txBody>
      </p:sp>
      <p:pic>
        <p:nvPicPr>
          <p:cNvPr id="580" name="Google Shape;580;p10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81" name="Google Shape;581;p10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82" name="Google Shape;582;p10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83" name="Google Shape;583;p10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102"/>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endParaRPr lang="el-GR" sz="3600" b="1" i="1"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lang="el-GR" sz="3600" b="1" i="1" u="sng" dirty="0" smtClean="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lang="el-G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lang="el-GR" sz="3600" b="1" i="1" u="sng" dirty="0" smtClean="0">
              <a:solidFill>
                <a:schemeClr val="accent2"/>
              </a:solidFill>
              <a:latin typeface="Times New Roman"/>
              <a:ea typeface="Times New Roman"/>
              <a:cs typeface="Times New Roman"/>
              <a:sym typeface="Times New Roman"/>
            </a:endParaRPr>
          </a:p>
        </p:txBody>
      </p:sp>
      <p:pic>
        <p:nvPicPr>
          <p:cNvPr id="580" name="Google Shape;580;p10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81" name="Google Shape;581;p10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82" name="Google Shape;582;p10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83" name="Google Shape;583;p102"/>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2" name="Ορθογώνιο 1"/>
          <p:cNvSpPr/>
          <p:nvPr/>
        </p:nvSpPr>
        <p:spPr>
          <a:xfrm>
            <a:off x="1623060" y="3018790"/>
            <a:ext cx="9521190" cy="516509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l-GR" sz="4400" dirty="0" smtClean="0">
                <a:solidFill>
                  <a:schemeClr val="accent6"/>
                </a:solidFill>
                <a:latin typeface="Times New Roman" panose="02020603050405020304" pitchFamily="18" charset="0"/>
                <a:cs typeface="Times New Roman" panose="02020603050405020304" pitchFamily="18" charset="0"/>
              </a:rPr>
              <a:t>ΜΕΡΟΣ ΤΕΤΑΡΤΟ</a:t>
            </a:r>
            <a:endParaRPr lang="el-GR" sz="4400" dirty="0">
              <a:solidFill>
                <a:schemeClr val="accent6"/>
              </a:solidFill>
              <a:latin typeface="Times New Roman" panose="02020603050405020304" pitchFamily="18" charset="0"/>
              <a:cs typeface="Times New Roman" panose="02020603050405020304" pitchFamily="18" charset="0"/>
            </a:endParaRPr>
          </a:p>
          <a:p>
            <a:pPr algn="ctr"/>
            <a:endParaRPr lang="el-GR" sz="4400" dirty="0" smtClean="0">
              <a:latin typeface="Times New Roman" panose="02020603050405020304" pitchFamily="18" charset="0"/>
              <a:cs typeface="Times New Roman" panose="02020603050405020304" pitchFamily="18" charset="0"/>
            </a:endParaRPr>
          </a:p>
          <a:p>
            <a:pPr algn="ctr"/>
            <a:r>
              <a:rPr lang="el-GR" sz="4400" i="1" dirty="0" smtClean="0">
                <a:latin typeface="Times New Roman" panose="02020603050405020304" pitchFamily="18" charset="0"/>
                <a:cs typeface="Times New Roman" panose="02020603050405020304" pitchFamily="18" charset="0"/>
              </a:rPr>
              <a:t>ΔΙΚΗΓΟΡΟΙ &amp; </a:t>
            </a:r>
            <a:r>
              <a:rPr lang="en-US" sz="4400" i="1" dirty="0" smtClean="0">
                <a:latin typeface="Times New Roman" panose="02020603050405020304" pitchFamily="18" charset="0"/>
                <a:cs typeface="Times New Roman" panose="02020603050405020304" pitchFamily="18" charset="0"/>
              </a:rPr>
              <a:t>GDPR</a:t>
            </a:r>
            <a:endParaRPr lang="el-GR" sz="4400" i="1" dirty="0">
              <a:latin typeface="Times New Roman" panose="02020603050405020304" pitchFamily="18" charset="0"/>
              <a:cs typeface="Times New Roman" panose="02020603050405020304" pitchFamily="18" charset="0"/>
            </a:endParaRPr>
          </a:p>
          <a:p>
            <a:pPr algn="ctr"/>
            <a:endParaRPr lang="el-GR" dirty="0" smtClean="0"/>
          </a:p>
          <a:p>
            <a:pPr algn="ctr"/>
            <a:endParaRPr lang="el-GR" dirty="0"/>
          </a:p>
        </p:txBody>
      </p:sp>
    </p:spTree>
    <p:extLst>
      <p:ext uri="{BB962C8B-B14F-4D97-AF65-F5344CB8AC3E}">
        <p14:creationId xmlns:p14="http://schemas.microsoft.com/office/powerpoint/2010/main" val="18751414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103"/>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l"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Η εφαρμογή του GDPR από τον δικηγόρο</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i="1" u="sng" dirty="0">
                <a:solidFill>
                  <a:srgbClr val="000000"/>
                </a:solidFill>
                <a:latin typeface="Times New Roman"/>
                <a:ea typeface="Times New Roman"/>
                <a:cs typeface="Times New Roman"/>
                <a:sym typeface="Times New Roman"/>
              </a:rPr>
              <a:t>Γενικό πλαίσιο προστασίας των προσωπικών δεδομένων</a:t>
            </a:r>
            <a:endParaRPr sz="2800"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dk1"/>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Ο δικηγόρος κατά την άσκηση των καθηκόντων του έχει αναπόφευκτα πρόσβαση σε δεδομένα της</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την ιδιωτική ζωής των πελατών του, </a:t>
            </a:r>
            <a:r>
              <a:rPr lang="el-GR" sz="2400" u="sng" dirty="0">
                <a:solidFill>
                  <a:srgbClr val="000000"/>
                </a:solidFill>
                <a:latin typeface="Times New Roman"/>
                <a:ea typeface="Times New Roman"/>
                <a:cs typeface="Times New Roman"/>
                <a:sym typeface="Times New Roman"/>
              </a:rPr>
              <a:t>τα οποία ανήκουν και σε ειδικές κατηγορίες δεδομένων </a:t>
            </a:r>
            <a:r>
              <a:rPr lang="el-GR" sz="2400" dirty="0">
                <a:solidFill>
                  <a:srgbClr val="000000"/>
                </a:solidFill>
                <a:latin typeface="Times New Roman"/>
                <a:ea typeface="Times New Roman"/>
                <a:cs typeface="Times New Roman"/>
                <a:sym typeface="Times New Roman"/>
              </a:rPr>
              <a:t>(πρώην ευαίσθητα), όπως: δεδομένα υγείας, ποινικό μητρώο, πολιτικές και θρησκευτικές απόψεις, οικογενειακή κατάσταση κ.ά. Η αποκάλυψή τους μπορεί να οδηγήσει σε παραβίαση των δικαιωμάτων και των ελευθεριών των ατόμων.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Για αυτό ο </a:t>
            </a:r>
            <a:r>
              <a:rPr lang="el-GR" sz="2400" u="sng" dirty="0">
                <a:solidFill>
                  <a:srgbClr val="000000"/>
                </a:solidFill>
                <a:latin typeface="Times New Roman"/>
                <a:ea typeface="Times New Roman"/>
                <a:cs typeface="Times New Roman"/>
                <a:sym typeface="Times New Roman"/>
              </a:rPr>
              <a:t>δικηγόρος ενέχει ενισχυμένη υποχρέωση προστασίας των προσωπικών δεδομένων που επεξεργάζεται</a:t>
            </a:r>
            <a:r>
              <a:rPr lang="el-GR" sz="2400" dirty="0">
                <a:solidFill>
                  <a:srgbClr val="000000"/>
                </a:solidFill>
                <a:latin typeface="Times New Roman"/>
                <a:ea typeface="Times New Roman"/>
                <a:cs typeface="Times New Roman"/>
                <a:sym typeface="Times New Roman"/>
              </a:rPr>
              <a:t>. Λαμβανομένης υπόψη </a:t>
            </a:r>
            <a:r>
              <a:rPr lang="el-GR" sz="2400" u="sng" dirty="0">
                <a:solidFill>
                  <a:srgbClr val="000000"/>
                </a:solidFill>
                <a:latin typeface="Times New Roman"/>
                <a:ea typeface="Times New Roman"/>
                <a:cs typeface="Times New Roman"/>
                <a:sym typeface="Times New Roman"/>
              </a:rPr>
              <a:t>και της υποχρέωσης του δικηγόρου να τηρεί το επαγγελματικό απόρρητο</a:t>
            </a:r>
            <a:r>
              <a:rPr lang="el-GR" sz="2400" dirty="0">
                <a:solidFill>
                  <a:srgbClr val="000000"/>
                </a:solidFill>
                <a:latin typeface="Times New Roman"/>
                <a:ea typeface="Times New Roman"/>
                <a:cs typeface="Times New Roman"/>
                <a:sym typeface="Times New Roman"/>
              </a:rPr>
              <a:t>, οφείλει να είναι ιδιαίτερα προσεκτικός, όσον αφορά στην προστασία των δεδομένων των πελατών του και κατ’ επέκταση </a:t>
            </a:r>
            <a:r>
              <a:rPr lang="el-GR" sz="2400" u="sng" dirty="0">
                <a:solidFill>
                  <a:srgbClr val="000000"/>
                </a:solidFill>
                <a:latin typeface="Times New Roman"/>
                <a:ea typeface="Times New Roman"/>
                <a:cs typeface="Times New Roman"/>
                <a:sym typeface="Times New Roman"/>
              </a:rPr>
              <a:t>να συμμορφώνεται με τις ισχύουσες νομικές και κανονιστικές απαιτήσεις σχετικά με την προστασία των προσωπικών δεδομένων</a:t>
            </a:r>
            <a:r>
              <a:rPr lang="el-GR" sz="2400"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Ο σεβασμός των κανόνων προστασίας δεδομένων από τους δικηγόρους ενισχύει τη διαφάνεια και δημιουργεί αίσθημα εμπιστοσύνης στους </a:t>
            </a:r>
            <a:r>
              <a:rPr lang="el-GR" sz="2400" dirty="0" smtClean="0">
                <a:latin typeface="Times New Roman"/>
                <a:ea typeface="Times New Roman"/>
                <a:cs typeface="Times New Roman"/>
                <a:sym typeface="Times New Roman"/>
              </a:rPr>
              <a:t>εντολείς μας</a:t>
            </a:r>
            <a:r>
              <a:rPr lang="el-GR" sz="2400" dirty="0" smtClean="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Clr>
                <a:srgbClr val="000000"/>
              </a:buClr>
              <a:buSzPts val="2000"/>
              <a:buFont typeface="Gill Sans"/>
              <a:buNone/>
            </a:pPr>
            <a:endParaRPr sz="2000" dirty="0">
              <a:solidFill>
                <a:schemeClr val="dk1"/>
              </a:solidFill>
              <a:latin typeface="Times New Roman"/>
              <a:ea typeface="Times New Roman"/>
              <a:cs typeface="Times New Roman"/>
              <a:sym typeface="Times New Roman"/>
            </a:endParaRPr>
          </a:p>
        </p:txBody>
      </p:sp>
      <p:pic>
        <p:nvPicPr>
          <p:cNvPr id="589" name="Google Shape;589;p10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90" name="Google Shape;590;p10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591" name="Google Shape;591;p10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592" name="Google Shape;592;p103"/>
          <p:cNvSpPr/>
          <p:nvPr/>
        </p:nvSpPr>
        <p:spPr>
          <a:xfrm>
            <a:off x="1270000" y="5353050"/>
            <a:ext cx="3971400" cy="17145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104"/>
          <p:cNvSpPr/>
          <p:nvPr/>
        </p:nvSpPr>
        <p:spPr>
          <a:xfrm>
            <a:off x="381000" y="339725"/>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 Κατά τη διαχείριση του Ανθρώπινου Δυναμικού</a:t>
            </a:r>
            <a:endParaRPr dirty="0"/>
          </a:p>
          <a:p>
            <a:pPr marL="0" marR="0" lvl="0" indent="0" algn="ctr" rtl="0">
              <a:spcBef>
                <a:spcPts val="0"/>
              </a:spcBef>
              <a:spcAft>
                <a:spcPts val="0"/>
              </a:spcAft>
              <a:buNone/>
            </a:pPr>
            <a:endParaRPr sz="24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err="1">
                <a:latin typeface="Times New Roman"/>
                <a:ea typeface="Times New Roman"/>
                <a:cs typeface="Times New Roman"/>
                <a:sym typeface="Times New Roman"/>
              </a:rPr>
              <a:t>i)</a:t>
            </a:r>
            <a:r>
              <a:rPr lang="el-GR" sz="2400" b="1" u="sng" dirty="0" err="1">
                <a:solidFill>
                  <a:srgbClr val="000000"/>
                </a:solidFill>
                <a:latin typeface="Times New Roman"/>
                <a:ea typeface="Times New Roman"/>
                <a:cs typeface="Times New Roman"/>
                <a:sym typeface="Times New Roman"/>
              </a:rPr>
              <a:t>Τι</a:t>
            </a:r>
            <a:r>
              <a:rPr lang="el-GR" sz="2400" b="1" u="sng" dirty="0">
                <a:solidFill>
                  <a:srgbClr val="000000"/>
                </a:solidFill>
                <a:latin typeface="Times New Roman"/>
                <a:ea typeface="Times New Roman"/>
                <a:cs typeface="Times New Roman"/>
                <a:sym typeface="Times New Roman"/>
              </a:rPr>
              <a:t> είναι η διαχείριση προσωπικού;</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Κατά την πρόσληψη </a:t>
            </a:r>
            <a:r>
              <a:rPr lang="el-GR" sz="2400" u="sng" dirty="0">
                <a:solidFill>
                  <a:srgbClr val="000000"/>
                </a:solidFill>
                <a:latin typeface="Times New Roman"/>
                <a:ea typeface="Times New Roman"/>
                <a:cs typeface="Times New Roman"/>
                <a:sym typeface="Times New Roman"/>
              </a:rPr>
              <a:t>ενός συνεργάτη ή υποστηρικτικού/διοικητικού προσωπικού</a:t>
            </a:r>
            <a:r>
              <a:rPr lang="el-GR" sz="2400" dirty="0">
                <a:solidFill>
                  <a:srgbClr val="000000"/>
                </a:solidFill>
                <a:latin typeface="Times New Roman"/>
                <a:ea typeface="Times New Roman"/>
                <a:cs typeface="Times New Roman"/>
                <a:sym typeface="Times New Roman"/>
              </a:rPr>
              <a:t>, όπως  ειδικού πληροφορικής ή γραμματέα και τη διαχείριση της μισθοδοσίας και του προσωπικού, απαιτείται από το δικηγορικό γραφείο η επεξεργασία των προσωπικών τους δεδομένων. Επομένως, για τα δικηγορικά γραφεία καθίσταται απαραίτητη η εν λόγω επεξεργασία, η οποία θα πρέπει να πραγματοποιείται σύμφωνα με GDPR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err="1">
                <a:latin typeface="Times New Roman"/>
                <a:ea typeface="Times New Roman"/>
                <a:cs typeface="Times New Roman"/>
                <a:sym typeface="Times New Roman"/>
              </a:rPr>
              <a:t>ii)</a:t>
            </a:r>
            <a:r>
              <a:rPr lang="el-GR" sz="2400" b="1" u="sng" dirty="0" err="1">
                <a:solidFill>
                  <a:srgbClr val="000000"/>
                </a:solidFill>
                <a:latin typeface="Times New Roman"/>
                <a:ea typeface="Times New Roman"/>
                <a:cs typeface="Times New Roman"/>
                <a:sym typeface="Times New Roman"/>
              </a:rPr>
              <a:t>Ποια</a:t>
            </a:r>
            <a:r>
              <a:rPr lang="el-GR" sz="2400" b="1" u="sng" dirty="0">
                <a:solidFill>
                  <a:srgbClr val="000000"/>
                </a:solidFill>
                <a:latin typeface="Times New Roman"/>
                <a:ea typeface="Times New Roman"/>
                <a:cs typeface="Times New Roman"/>
                <a:sym typeface="Times New Roman"/>
              </a:rPr>
              <a:t> δεδομένα μπορεί να συλλέξει ο δικηγόρος στο πλαίσιο διαχείρισης του ανθρωπίνου δυναμικού;</a:t>
            </a:r>
            <a:endParaRPr sz="2400"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b="1" i="1" u="sng" dirty="0" smtClean="0">
                <a:solidFill>
                  <a:srgbClr val="000000"/>
                </a:solidFill>
                <a:latin typeface="Times New Roman"/>
                <a:ea typeface="Times New Roman"/>
                <a:cs typeface="Times New Roman"/>
                <a:sym typeface="Times New Roman"/>
              </a:rPr>
              <a:t>Πρόσληψη</a:t>
            </a:r>
            <a:endParaRPr sz="24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Κατά το στάδιο πριν την πρόσληψη, βάσει της προβλεπόμενης </a:t>
            </a:r>
            <a:r>
              <a:rPr lang="el-GR" sz="2400" b="1" dirty="0">
                <a:solidFill>
                  <a:srgbClr val="000000"/>
                </a:solidFill>
                <a:latin typeface="Times New Roman"/>
                <a:ea typeface="Times New Roman"/>
                <a:cs typeface="Times New Roman"/>
                <a:sym typeface="Times New Roman"/>
              </a:rPr>
              <a:t>Αρχής του περιορισμού του σκοπού</a:t>
            </a:r>
            <a:r>
              <a:rPr lang="el-GR" sz="2400" dirty="0">
                <a:solidFill>
                  <a:srgbClr val="000000"/>
                </a:solidFill>
                <a:latin typeface="Times New Roman"/>
                <a:ea typeface="Times New Roman"/>
                <a:cs typeface="Times New Roman"/>
                <a:sym typeface="Times New Roman"/>
              </a:rPr>
              <a:t> πρέπει να χρησιμοποιούνται </a:t>
            </a:r>
            <a:r>
              <a:rPr lang="el-GR" sz="2400" u="sng" dirty="0">
                <a:solidFill>
                  <a:srgbClr val="000000"/>
                </a:solidFill>
                <a:latin typeface="Times New Roman"/>
                <a:ea typeface="Times New Roman"/>
                <a:cs typeface="Times New Roman"/>
                <a:sym typeface="Times New Roman"/>
              </a:rPr>
              <a:t>μόνο τα αναγκαία για την αξιολόγηση υποψηφίου</a:t>
            </a:r>
            <a:r>
              <a:rPr lang="el-GR" sz="2400" dirty="0">
                <a:solidFill>
                  <a:srgbClr val="000000"/>
                </a:solidFill>
                <a:latin typeface="Times New Roman"/>
                <a:ea typeface="Times New Roman"/>
                <a:cs typeface="Times New Roman"/>
                <a:sym typeface="Times New Roman"/>
              </a:rPr>
              <a:t> δεδομένα. Τηρουμένης και της </a:t>
            </a:r>
            <a:r>
              <a:rPr lang="el-GR" sz="2400" b="1" dirty="0" smtClean="0">
                <a:solidFill>
                  <a:srgbClr val="000000"/>
                </a:solidFill>
                <a:latin typeface="Times New Roman"/>
                <a:ea typeface="Times New Roman"/>
                <a:cs typeface="Times New Roman"/>
                <a:sym typeface="Times New Roman"/>
              </a:rPr>
              <a:t>Αρχής της </a:t>
            </a:r>
            <a:r>
              <a:rPr lang="el-GR" sz="2400" b="1" dirty="0">
                <a:solidFill>
                  <a:srgbClr val="000000"/>
                </a:solidFill>
                <a:latin typeface="Times New Roman"/>
                <a:ea typeface="Times New Roman"/>
                <a:cs typeface="Times New Roman"/>
                <a:sym typeface="Times New Roman"/>
              </a:rPr>
              <a:t>ελαχιστοποίησης των δεδομένων</a:t>
            </a:r>
            <a:r>
              <a:rPr lang="el-GR" sz="2400" dirty="0">
                <a:solidFill>
                  <a:srgbClr val="000000"/>
                </a:solidFill>
                <a:latin typeface="Times New Roman"/>
                <a:ea typeface="Times New Roman"/>
                <a:cs typeface="Times New Roman"/>
                <a:sym typeface="Times New Roman"/>
              </a:rPr>
              <a:t> μπορούν να συλλεχθούν </a:t>
            </a:r>
            <a:r>
              <a:rPr lang="el-GR" sz="2400" u="sng" dirty="0">
                <a:solidFill>
                  <a:srgbClr val="000000"/>
                </a:solidFill>
                <a:latin typeface="Times New Roman"/>
                <a:ea typeface="Times New Roman"/>
                <a:cs typeface="Times New Roman"/>
                <a:sym typeface="Times New Roman"/>
              </a:rPr>
              <a:t>μόνο τα σχετικά με τα προσόντα και την εμπειρία</a:t>
            </a:r>
            <a:r>
              <a:rPr lang="el-GR" sz="2400" dirty="0">
                <a:solidFill>
                  <a:srgbClr val="000000"/>
                </a:solidFill>
                <a:latin typeface="Times New Roman"/>
                <a:ea typeface="Times New Roman"/>
                <a:cs typeface="Times New Roman"/>
                <a:sym typeface="Times New Roman"/>
              </a:rPr>
              <a:t> του συνεργάτη δεδομένα, όπως πτυχία, προηγούμενες θέσεις εργασίας. </a:t>
            </a:r>
            <a:r>
              <a:rPr lang="el-GR" sz="2400" dirty="0">
                <a:solidFill>
                  <a:srgbClr val="FF0000"/>
                </a:solidFill>
                <a:latin typeface="Times New Roman"/>
                <a:ea typeface="Times New Roman"/>
                <a:cs typeface="Times New Roman"/>
                <a:sym typeface="Times New Roman"/>
              </a:rPr>
              <a:t>Επομένως κατά την υποβολή βιογραφικού δεν είναι επιτρεπτό να ζητηθεί πχ. το Α.Μ.Κ.Α ή  δεδομένα σχετικά με τις πολιτικές πεποιθήσεις του υποψηφίου</a:t>
            </a:r>
            <a:r>
              <a:rPr lang="el-GR" sz="2400"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dirty="0">
              <a:solidFill>
                <a:schemeClr val="dk1"/>
              </a:solidFill>
              <a:latin typeface="Times New Roman"/>
              <a:ea typeface="Times New Roman"/>
              <a:cs typeface="Times New Roman"/>
              <a:sym typeface="Times New Roman"/>
            </a:endParaRPr>
          </a:p>
        </p:txBody>
      </p:sp>
      <p:pic>
        <p:nvPicPr>
          <p:cNvPr id="598" name="Google Shape;598;p10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599" name="Google Shape;599;p10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00" name="Google Shape;600;p10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01" name="Google Shape;601;p104"/>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605"/>
        <p:cNvGrpSpPr/>
        <p:nvPr/>
      </p:nvGrpSpPr>
      <p:grpSpPr>
        <a:xfrm>
          <a:off x="0" y="0"/>
          <a:ext cx="0" cy="0"/>
          <a:chOff x="0" y="0"/>
          <a:chExt cx="0" cy="0"/>
        </a:xfrm>
      </p:grpSpPr>
      <p:sp>
        <p:nvSpPr>
          <p:cNvPr id="606" name="Google Shape;606;p105"/>
          <p:cNvSpPr/>
          <p:nvPr/>
        </p:nvSpPr>
        <p:spPr>
          <a:xfrm>
            <a:off x="381000" y="339725"/>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800" b="1" i="1" u="sng" dirty="0">
                <a:solidFill>
                  <a:srgbClr val="000000"/>
                </a:solidFill>
                <a:latin typeface="Times New Roman"/>
                <a:ea typeface="Times New Roman"/>
                <a:cs typeface="Times New Roman"/>
                <a:sym typeface="Times New Roman"/>
              </a:rPr>
              <a:t>1. Κατά τη διαχείριση του Ανθρώπινου Δυναμικού</a:t>
            </a:r>
            <a:endParaRPr dirty="0"/>
          </a:p>
          <a:p>
            <a:pPr marL="0" marR="0" lvl="0" indent="0" algn="just" rtl="0">
              <a:spcBef>
                <a:spcPts val="0"/>
              </a:spcBef>
              <a:spcAft>
                <a:spcPts val="0"/>
              </a:spcAft>
              <a:buNone/>
            </a:pPr>
            <a:endParaRPr sz="2400"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Διοικητική διαχείριση του προσωπικού </a:t>
            </a:r>
            <a:endParaRPr b="1" u="sng" dirty="0"/>
          </a:p>
          <a:p>
            <a:pPr marL="0" marR="0" lvl="0" indent="0" algn="just"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Στο πλαίσιο της διαχείρισης των συνεργατών και του προσωπικού εν γένει, το δικηγορικό γραφείο-εργοδότης </a:t>
            </a:r>
            <a:r>
              <a:rPr lang="el-GR" sz="2400" u="sng" dirty="0">
                <a:solidFill>
                  <a:srgbClr val="000000"/>
                </a:solidFill>
                <a:latin typeface="Times New Roman"/>
                <a:ea typeface="Times New Roman"/>
                <a:cs typeface="Times New Roman"/>
                <a:sym typeface="Times New Roman"/>
              </a:rPr>
              <a:t>μπορεί να συλλέξει κυρίως δύο τύπους δεδομένων</a:t>
            </a:r>
            <a:r>
              <a:rPr lang="el-GR" sz="2400" dirty="0">
                <a:solidFill>
                  <a:srgbClr val="000000"/>
                </a:solidFill>
                <a:latin typeface="Times New Roman"/>
                <a:ea typeface="Times New Roman"/>
                <a:cs typeface="Times New Roman"/>
                <a:sym typeface="Times New Roman"/>
              </a:rPr>
              <a:t>:</a:t>
            </a:r>
            <a:endParaRPr dirty="0"/>
          </a:p>
          <a:p>
            <a:pPr marL="0" marR="0" lvl="0" indent="-152400" algn="just" rtl="0">
              <a:spcBef>
                <a:spcPts val="0"/>
              </a:spcBef>
              <a:spcAft>
                <a:spcPts val="0"/>
              </a:spcAft>
              <a:buClr>
                <a:srgbClr val="000000"/>
              </a:buClr>
              <a:buSzPts val="2400"/>
              <a:buFont typeface="Times New Roman"/>
              <a:buAutoNum type="alphaUcParenR"/>
            </a:pPr>
            <a:r>
              <a:rPr lang="el-GR" sz="2400" dirty="0">
                <a:solidFill>
                  <a:srgbClr val="000000"/>
                </a:solidFill>
                <a:latin typeface="Times New Roman"/>
                <a:ea typeface="Times New Roman"/>
                <a:cs typeface="Times New Roman"/>
                <a:sym typeface="Times New Roman"/>
              </a:rPr>
              <a:t>Στοιχεία απαραίτητα για τη συμμόρφωση του εργοδότη-δικηγορικού γραφείου με νομικές του υποχρεώσεις. </a:t>
            </a:r>
            <a:endParaRPr dirty="0"/>
          </a:p>
          <a:p>
            <a:pPr marL="0" marR="0" lvl="0" indent="-152400" algn="just" rtl="0">
              <a:spcBef>
                <a:spcPts val="0"/>
              </a:spcBef>
              <a:spcAft>
                <a:spcPts val="0"/>
              </a:spcAft>
              <a:buClr>
                <a:srgbClr val="000000"/>
              </a:buClr>
              <a:buSzPts val="2400"/>
              <a:buFont typeface="Times New Roman"/>
              <a:buAutoNum type="alphaUcParenR"/>
            </a:pPr>
            <a:r>
              <a:rPr lang="el-GR" sz="2400" dirty="0">
                <a:solidFill>
                  <a:srgbClr val="000000"/>
                </a:solidFill>
                <a:latin typeface="Times New Roman"/>
                <a:ea typeface="Times New Roman"/>
                <a:cs typeface="Times New Roman"/>
                <a:sym typeface="Times New Roman"/>
              </a:rPr>
              <a:t>Δεδομένα χρήσιμα για (</a:t>
            </a:r>
            <a:r>
              <a:rPr lang="el-GR" sz="2400" b="1" dirty="0">
                <a:solidFill>
                  <a:srgbClr val="000000"/>
                </a:solidFill>
                <a:latin typeface="Times New Roman"/>
                <a:ea typeface="Times New Roman"/>
                <a:cs typeface="Times New Roman"/>
                <a:sym typeface="Times New Roman"/>
              </a:rPr>
              <a:t>i</a:t>
            </a:r>
            <a:r>
              <a:rPr lang="el-GR" sz="2400" dirty="0">
                <a:solidFill>
                  <a:srgbClr val="000000"/>
                </a:solidFill>
                <a:latin typeface="Times New Roman"/>
                <a:ea typeface="Times New Roman"/>
                <a:cs typeface="Times New Roman"/>
                <a:sym typeface="Times New Roman"/>
              </a:rPr>
              <a:t>) τη διοικητική διαχείριση του προσωπικού, (</a:t>
            </a:r>
            <a:r>
              <a:rPr lang="el-GR" sz="2400" b="1" dirty="0">
                <a:solidFill>
                  <a:srgbClr val="000000"/>
                </a:solidFill>
                <a:latin typeface="Times New Roman"/>
                <a:ea typeface="Times New Roman"/>
                <a:cs typeface="Times New Roman"/>
                <a:sym typeface="Times New Roman"/>
              </a:rPr>
              <a:t>ii</a:t>
            </a:r>
            <a:r>
              <a:rPr lang="el-GR" sz="2400" dirty="0">
                <a:solidFill>
                  <a:srgbClr val="000000"/>
                </a:solidFill>
                <a:latin typeface="Times New Roman"/>
                <a:ea typeface="Times New Roman"/>
                <a:cs typeface="Times New Roman"/>
                <a:sym typeface="Times New Roman"/>
              </a:rPr>
              <a:t>) την οργάνωση της εργασίας και (</a:t>
            </a:r>
            <a:r>
              <a:rPr lang="el-GR" sz="2400" b="1" dirty="0">
                <a:solidFill>
                  <a:srgbClr val="000000"/>
                </a:solidFill>
                <a:latin typeface="Times New Roman"/>
                <a:ea typeface="Times New Roman"/>
                <a:cs typeface="Times New Roman"/>
                <a:sym typeface="Times New Roman"/>
              </a:rPr>
              <a:t>iii</a:t>
            </a:r>
            <a:r>
              <a:rPr lang="el-GR" sz="2400" dirty="0">
                <a:solidFill>
                  <a:srgbClr val="000000"/>
                </a:solidFill>
                <a:latin typeface="Times New Roman"/>
                <a:ea typeface="Times New Roman"/>
                <a:cs typeface="Times New Roman"/>
                <a:sym typeface="Times New Roman"/>
              </a:rPr>
              <a:t>) την κοινωνική δραστηριοποίηση του γραφείου στο πλαίσιο τον εννόμων συμφερόντων του δικηγορικού γραφείου και της καταρτισμένης μεταξύ αυτού και των συνεργατών του ή του προσωπικού του σύμβαση.</a:t>
            </a: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Σεβασμός ως προς την ελαχιστοποίηση των δεδομένων  </a:t>
            </a:r>
            <a:endParaRPr b="1" u="sng"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Βάσει του άρθρου </a:t>
            </a:r>
            <a:r>
              <a:rPr lang="el-GR" sz="2400" dirty="0" smtClean="0">
                <a:solidFill>
                  <a:srgbClr val="000000"/>
                </a:solidFill>
                <a:latin typeface="Times New Roman"/>
                <a:ea typeface="Times New Roman"/>
                <a:cs typeface="Times New Roman"/>
                <a:sym typeface="Times New Roman"/>
              </a:rPr>
              <a:t>5 (Αρχές που διέπουν την επεξεργασία </a:t>
            </a:r>
            <a:r>
              <a:rPr lang="el-GR" sz="2400" dirty="0" err="1" smtClean="0">
                <a:solidFill>
                  <a:srgbClr val="000000"/>
                </a:solidFill>
                <a:latin typeface="Times New Roman"/>
                <a:ea typeface="Times New Roman"/>
                <a:cs typeface="Times New Roman"/>
                <a:sym typeface="Times New Roman"/>
              </a:rPr>
              <a:t>δ.π.χ</a:t>
            </a:r>
            <a:r>
              <a:rPr lang="el-GR" sz="2400" dirty="0" smtClean="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κατά την επεξεργασία δεδομένων που αφορούν το ανθρώπινο δυναμικό ,ο δικηγόρος πρέπει να συλλέγει </a:t>
            </a:r>
            <a:r>
              <a:rPr lang="el-GR" sz="2400" b="1" dirty="0">
                <a:solidFill>
                  <a:srgbClr val="000000"/>
                </a:solidFill>
                <a:latin typeface="Times New Roman"/>
                <a:ea typeface="Times New Roman"/>
                <a:cs typeface="Times New Roman"/>
                <a:sym typeface="Times New Roman"/>
              </a:rPr>
              <a:t>μόνο τα κατάλληλα</a:t>
            </a: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συναφή</a:t>
            </a:r>
            <a:r>
              <a:rPr lang="el-GR" sz="2400" dirty="0">
                <a:solidFill>
                  <a:srgbClr val="000000"/>
                </a:solidFill>
                <a:latin typeface="Times New Roman"/>
                <a:ea typeface="Times New Roman"/>
                <a:cs typeface="Times New Roman"/>
                <a:sym typeface="Times New Roman"/>
              </a:rPr>
              <a:t> και </a:t>
            </a:r>
            <a:r>
              <a:rPr lang="el-GR" sz="2400" b="1" dirty="0">
                <a:solidFill>
                  <a:srgbClr val="000000"/>
                </a:solidFill>
                <a:latin typeface="Times New Roman"/>
                <a:ea typeface="Times New Roman"/>
                <a:cs typeface="Times New Roman"/>
                <a:sym typeface="Times New Roman"/>
              </a:rPr>
              <a:t>απολύτως απαραίτητα</a:t>
            </a:r>
            <a:r>
              <a:rPr lang="el-GR" sz="2400" dirty="0">
                <a:solidFill>
                  <a:srgbClr val="000000"/>
                </a:solidFill>
                <a:latin typeface="Times New Roman"/>
                <a:ea typeface="Times New Roman"/>
                <a:cs typeface="Times New Roman"/>
                <a:sym typeface="Times New Roman"/>
              </a:rPr>
              <a:t> δεδομένα για </a:t>
            </a:r>
            <a:r>
              <a:rPr lang="el-GR" sz="2400" u="sng" dirty="0">
                <a:solidFill>
                  <a:srgbClr val="000000"/>
                </a:solidFill>
                <a:latin typeface="Times New Roman"/>
                <a:ea typeface="Times New Roman"/>
                <a:cs typeface="Times New Roman"/>
                <a:sym typeface="Times New Roman"/>
              </a:rPr>
              <a:t>τον συγκεκριμένο σκοπό</a:t>
            </a:r>
            <a:r>
              <a:rPr lang="el-GR" sz="2400" dirty="0">
                <a:solidFill>
                  <a:srgbClr val="000000"/>
                </a:solidFill>
                <a:latin typeface="Times New Roman"/>
                <a:ea typeface="Times New Roman"/>
                <a:cs typeface="Times New Roman"/>
                <a:sym typeface="Times New Roman"/>
              </a:rPr>
              <a:t> που σχετίζεται με τη σχέση απασχόλησης για τον οποίο υποβάλλονται σε επεξεργασία.</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dirty="0">
              <a:solidFill>
                <a:schemeClr val="dk1"/>
              </a:solidFill>
              <a:latin typeface="Times New Roman"/>
              <a:ea typeface="Times New Roman"/>
              <a:cs typeface="Times New Roman"/>
              <a:sym typeface="Times New Roman"/>
            </a:endParaRPr>
          </a:p>
        </p:txBody>
      </p:sp>
      <p:pic>
        <p:nvPicPr>
          <p:cNvPr id="607" name="Google Shape;607;p10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08" name="Google Shape;608;p10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09" name="Google Shape;609;p10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10" name="Google Shape;610;p105"/>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64"/>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Δικηγορικό Απόρρητο </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Κώδικας Δεοντολογίας του δικηγορικού λειτουργήματος </a:t>
            </a:r>
            <a:r>
              <a:rPr lang="el-GR" sz="2800">
                <a:solidFill>
                  <a:srgbClr val="000000"/>
                </a:solidFill>
                <a:latin typeface="Times New Roman"/>
                <a:ea typeface="Times New Roman"/>
                <a:cs typeface="Times New Roman"/>
                <a:sym typeface="Times New Roman"/>
              </a:rPr>
              <a:t>(Δ.Σ. ΔΣΑ 4-1-1980)</a:t>
            </a:r>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r>
              <a:rPr lang="el-GR" sz="2400">
                <a:solidFill>
                  <a:srgbClr val="000000"/>
                </a:solidFill>
                <a:latin typeface="Times New Roman"/>
                <a:ea typeface="Times New Roman"/>
                <a:cs typeface="Times New Roman"/>
                <a:sym typeface="Times New Roman"/>
              </a:rPr>
              <a:t> </a:t>
            </a:r>
            <a:r>
              <a:rPr lang="el-GR" sz="2400" b="1" u="sng">
                <a:solidFill>
                  <a:srgbClr val="000000"/>
                </a:solidFill>
                <a:latin typeface="Times New Roman"/>
                <a:ea typeface="Times New Roman"/>
                <a:cs typeface="Times New Roman"/>
                <a:sym typeface="Times New Roman"/>
              </a:rPr>
              <a:t>άρθρο 36 παρ. 3 εδ.στ’ </a:t>
            </a:r>
            <a:r>
              <a:rPr lang="el-GR" sz="2400" b="1">
                <a:solidFill>
                  <a:srgbClr val="000000"/>
                </a:solidFill>
                <a:latin typeface="Times New Roman"/>
                <a:ea typeface="Times New Roman"/>
                <a:cs typeface="Times New Roman"/>
                <a:sym typeface="Times New Roman"/>
              </a:rPr>
              <a:t>– Υποχρεώσεις προς τον εντολέα</a:t>
            </a:r>
            <a:endParaRPr/>
          </a:p>
          <a:p>
            <a:pPr marL="0" marR="0" lvl="0" indent="0" algn="just" rtl="0">
              <a:spcBef>
                <a:spcPts val="0"/>
              </a:spcBef>
              <a:spcAft>
                <a:spcPts val="0"/>
              </a:spcAft>
              <a:buNone/>
            </a:pPr>
            <a:endParaRPr sz="24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a:solidFill>
                  <a:srgbClr val="000000"/>
                </a:solidFill>
                <a:latin typeface="Times New Roman"/>
                <a:ea typeface="Times New Roman"/>
                <a:cs typeface="Times New Roman"/>
                <a:sym typeface="Times New Roman"/>
              </a:rPr>
              <a:t> «</a:t>
            </a:r>
            <a:r>
              <a:rPr lang="el-GR" sz="2000" b="1" i="1">
                <a:solidFill>
                  <a:srgbClr val="000000"/>
                </a:solidFill>
                <a:latin typeface="Times New Roman"/>
                <a:ea typeface="Times New Roman"/>
                <a:cs typeface="Times New Roman"/>
                <a:sym typeface="Times New Roman"/>
              </a:rPr>
              <a:t>3) Να τηρεί αυστηρά την επαγγελματική εχεμύθεια</a:t>
            </a:r>
            <a:r>
              <a:rPr lang="el-GR" sz="2000" i="1">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α) </a:t>
            </a:r>
            <a:r>
              <a:rPr lang="el-GR" sz="2000" b="1" i="1">
                <a:solidFill>
                  <a:srgbClr val="000000"/>
                </a:solidFill>
                <a:latin typeface="Times New Roman"/>
                <a:ea typeface="Times New Roman"/>
                <a:cs typeface="Times New Roman"/>
                <a:sym typeface="Times New Roman"/>
              </a:rPr>
              <a:t>Για όσα του εμπιστεύθηκε ο εντολέας του έστω και προφορικά, </a:t>
            </a:r>
            <a:r>
              <a:rPr lang="el-GR" sz="2000" b="1" i="1" u="sng">
                <a:solidFill>
                  <a:srgbClr val="000000"/>
                </a:solidFill>
                <a:latin typeface="Times New Roman"/>
                <a:ea typeface="Times New Roman"/>
                <a:cs typeface="Times New Roman"/>
                <a:sym typeface="Times New Roman"/>
              </a:rPr>
              <a:t>ακόμη και αν με την αποκάλυψή τους δεν πρόκειται να προκύψει ζημιά για τον εντολέα του</a:t>
            </a:r>
            <a:r>
              <a:rPr lang="el-GR" sz="2000" b="1" i="1">
                <a:solidFill>
                  <a:srgbClr val="000000"/>
                </a:solidFill>
                <a:latin typeface="Times New Roman"/>
                <a:ea typeface="Times New Roman"/>
                <a:cs typeface="Times New Roman"/>
                <a:sym typeface="Times New Roman"/>
              </a:rPr>
              <a:t>, ή </a:t>
            </a:r>
            <a:r>
              <a:rPr lang="el-GR" sz="2000" b="1" i="1" u="sng">
                <a:solidFill>
                  <a:srgbClr val="000000"/>
                </a:solidFill>
                <a:latin typeface="Times New Roman"/>
                <a:ea typeface="Times New Roman"/>
                <a:cs typeface="Times New Roman"/>
                <a:sym typeface="Times New Roman"/>
              </a:rPr>
              <a:t>τα στοιχεία που του εμπιστεύτηκε ο εντολέας του ήρθαν στη δημοσιότητα από άλλη πηγή,</a:t>
            </a:r>
            <a:r>
              <a:rPr lang="el-GR" sz="2000" b="1" i="1">
                <a:solidFill>
                  <a:srgbClr val="000000"/>
                </a:solidFill>
                <a:latin typeface="Times New Roman"/>
                <a:ea typeface="Times New Roman"/>
                <a:cs typeface="Times New Roman"/>
                <a:sym typeface="Times New Roman"/>
              </a:rPr>
              <a:t> ή </a:t>
            </a:r>
            <a:r>
              <a:rPr lang="el-GR" sz="2000" b="1" i="1" u="sng">
                <a:solidFill>
                  <a:srgbClr val="000000"/>
                </a:solidFill>
                <a:latin typeface="Times New Roman"/>
                <a:ea typeface="Times New Roman"/>
                <a:cs typeface="Times New Roman"/>
                <a:sym typeface="Times New Roman"/>
              </a:rPr>
              <a:t>έστω και αν ο εντολέας του τον έχει απαλλάξει από την υποχρέωση της τηρήσεως του επαγγελματικού μυστικού</a:t>
            </a:r>
            <a:r>
              <a:rPr lang="el-GR" sz="2000" i="1" u="sng">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β. </a:t>
            </a:r>
            <a:r>
              <a:rPr lang="el-GR" sz="2000" b="1" i="1">
                <a:solidFill>
                  <a:srgbClr val="000000"/>
                </a:solidFill>
                <a:latin typeface="Times New Roman"/>
                <a:ea typeface="Times New Roman"/>
                <a:cs typeface="Times New Roman"/>
                <a:sym typeface="Times New Roman"/>
              </a:rPr>
              <a:t>Για όσα έμαθε από τη μελέτη των εγγράφων που του εμπιστεύτηκε ο εντολέας του</a:t>
            </a:r>
            <a:r>
              <a:rPr lang="el-GR" sz="2000" i="1">
                <a:solidFill>
                  <a:srgbClr val="000000"/>
                </a:solidFill>
                <a:latin typeface="Times New Roman"/>
                <a:ea typeface="Times New Roman"/>
                <a:cs typeface="Times New Roman"/>
                <a:sym typeface="Times New Roman"/>
              </a:rPr>
              <a:t>. </a:t>
            </a:r>
            <a:r>
              <a:rPr lang="el-GR" sz="2000" b="1" i="1" u="sng">
                <a:solidFill>
                  <a:srgbClr val="000000"/>
                </a:solidFill>
                <a:latin typeface="Times New Roman"/>
                <a:ea typeface="Times New Roman"/>
                <a:cs typeface="Times New Roman"/>
                <a:sym typeface="Times New Roman"/>
              </a:rPr>
              <a:t>Τα έγγραφα αυτά δεν επιτρέπεται να τα δώσει στη δημοσιότητα, ούτε να δώσει αντίγραφα στους αντίδικους ή τρίτους</a:t>
            </a:r>
            <a:r>
              <a:rPr lang="el-GR" sz="2000" i="1">
                <a:solidFill>
                  <a:srgbClr val="000000"/>
                </a:solidFill>
                <a:latin typeface="Times New Roman"/>
                <a:ea typeface="Times New Roman"/>
                <a:cs typeface="Times New Roman"/>
                <a:sym typeface="Times New Roman"/>
              </a:rPr>
              <a:t>, </a:t>
            </a:r>
            <a:r>
              <a:rPr lang="el-GR" sz="2000" b="1" i="1">
                <a:solidFill>
                  <a:srgbClr val="000000"/>
                </a:solidFill>
                <a:latin typeface="Times New Roman"/>
                <a:ea typeface="Times New Roman"/>
                <a:cs typeface="Times New Roman"/>
                <a:sym typeface="Times New Roman"/>
              </a:rPr>
              <a:t>ούτε ν' ανακοινώσει σ αυτούς το περιεχόμενό τους, εκτός από τις περιπτώσεις που αναφέρονται στα προηγούμενα άρθρα.</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γ. Για όσα πληροφορήθηκε από την εξέταση μαρτύρων του εντολέα του.</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δ. </a:t>
            </a:r>
            <a:r>
              <a:rPr lang="el-GR" sz="2000" b="1" i="1">
                <a:solidFill>
                  <a:srgbClr val="000000"/>
                </a:solidFill>
                <a:latin typeface="Times New Roman"/>
                <a:ea typeface="Times New Roman"/>
                <a:cs typeface="Times New Roman"/>
                <a:sym typeface="Times New Roman"/>
              </a:rPr>
              <a:t>Για όσα πληροφορήθηκε από άλλους Δικηγόρους σχετικά με την υπόθεση του εντολέα του</a:t>
            </a:r>
            <a:r>
              <a:rPr lang="el-GR" sz="2000" i="1">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ε. </a:t>
            </a:r>
            <a:r>
              <a:rPr lang="el-GR" sz="2000" b="1" i="1" u="sng">
                <a:solidFill>
                  <a:schemeClr val="accent2"/>
                </a:solidFill>
                <a:latin typeface="Times New Roman"/>
                <a:ea typeface="Times New Roman"/>
                <a:cs typeface="Times New Roman"/>
                <a:sym typeface="Times New Roman"/>
              </a:rPr>
              <a:t>Την εχεμύθεια πρέπει να την τηρεί όχι μόνο κατά τη διάρκεια, αλλά και ΜΕΤΑ την περαίωση της υποθέσεως ή την ανάκληση της εντολής από τον πελάτη του, ακόμα και μετά τον θάνατο του πελάτη του και να την επιβάλλει και στους συνεργάτες και τους υπάλληλους του γραφείου του.</a:t>
            </a:r>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στ. </a:t>
            </a:r>
            <a:r>
              <a:rPr lang="el-GR" sz="2000" i="1" u="sng">
                <a:solidFill>
                  <a:srgbClr val="000000"/>
                </a:solidFill>
                <a:latin typeface="Times New Roman"/>
                <a:ea typeface="Times New Roman"/>
                <a:cs typeface="Times New Roman"/>
                <a:sym typeface="Times New Roman"/>
              </a:rPr>
              <a:t>Όταν ο Δικηγόρος αναλαμβάνει υπόθεση εναντίον παλαιού πελάτη του, που τον υπερασπίζεται άλλος Δικηγόρος, δεν έχει δικαίωμα ν' αποκαλύψει στον εντολέα του επαγγελματικά απόρρητα που του είχε εμπιστευθεί ο παλαιός πελάτης του, ούτε να τα χρησιμοποιήσει εναντίον του με οποιονδήποτε τρόπο στη δίκη.»</a:t>
            </a:r>
            <a:endParaRPr/>
          </a:p>
          <a:p>
            <a:pPr marL="0" marR="0" lvl="0" indent="0" algn="just" rtl="0">
              <a:spcBef>
                <a:spcPts val="0"/>
              </a:spcBef>
              <a:spcAft>
                <a:spcPts val="0"/>
              </a:spcAft>
              <a:buNone/>
            </a:pPr>
            <a:endParaRPr sz="2000"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sz="2400" b="1">
              <a:solidFill>
                <a:srgbClr val="000000"/>
              </a:solidFill>
              <a:latin typeface="Times New Roman"/>
              <a:ea typeface="Times New Roman"/>
              <a:cs typeface="Times New Roman"/>
              <a:sym typeface="Times New Roman"/>
            </a:endParaRPr>
          </a:p>
        </p:txBody>
      </p:sp>
      <p:pic>
        <p:nvPicPr>
          <p:cNvPr id="232" name="Google Shape;232;p6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33" name="Google Shape;233;p6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34" name="Google Shape;234;p6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35" name="Google Shape;235;p64"/>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106"/>
          <p:cNvSpPr/>
          <p:nvPr/>
        </p:nvSpPr>
        <p:spPr>
          <a:xfrm>
            <a:off x="381000" y="339725"/>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a:t>
            </a:r>
            <a:r>
              <a:rPr lang="el-GR" sz="2800" b="1" i="1" u="sng" dirty="0">
                <a:solidFill>
                  <a:srgbClr val="000000"/>
                </a:solidFill>
                <a:latin typeface="Times New Roman"/>
                <a:ea typeface="Times New Roman"/>
                <a:cs typeface="Times New Roman"/>
                <a:sym typeface="Times New Roman"/>
              </a:rPr>
              <a:t>. Κατά τη διαχείριση του Ανθρώπινου Δυναμικού</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Έλεγχος της δραστηριότητας του προσωπικού </a:t>
            </a:r>
            <a:endParaRPr b="1" u="sng"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lvl="0" algn="just"/>
            <a:r>
              <a:rPr lang="el-GR" sz="2400" dirty="0">
                <a:solidFill>
                  <a:srgbClr val="000000"/>
                </a:solidFill>
                <a:latin typeface="Times New Roman"/>
                <a:ea typeface="Times New Roman"/>
                <a:cs typeface="Times New Roman"/>
                <a:sym typeface="Times New Roman"/>
              </a:rPr>
              <a:t>Το δικηγορικό γραφείο-εργοδότης συχνά εγκαθιστά διάφορα εργαλεία για την επιτήρηση της δραστηριότητας των συνεργατών και του προσωπικού, όπως για παράδειγμα φίλτρα στους υπολογιστές για να αποκλεισθεί η πρόσβαση σε ιστοσελίδες με συγκεκριμένο περιεχόμενο, όπως πορνογραφία, παιδεραστία, μέτρα περιορισμού της χρήσης του Internet για λόγους ασφαλείας, όπως η λήψη λογισμικού, η σύνδεση σε φόρουμ</a:t>
            </a:r>
            <a:r>
              <a:rPr lang="el-GR" sz="2400" dirty="0" smtClean="0">
                <a:solidFill>
                  <a:srgbClr val="000000"/>
                </a:solidFill>
                <a:latin typeface="Times New Roman"/>
                <a:ea typeface="Times New Roman"/>
                <a:cs typeface="Times New Roman"/>
                <a:sym typeface="Times New Roman"/>
              </a:rPr>
              <a:t>. – (ΑΠΔΠΧ 34/2018, </a:t>
            </a:r>
            <a:r>
              <a:rPr lang="el-GR" sz="2400" dirty="0">
                <a:latin typeface="Times New Roman" panose="02020603050405020304" pitchFamily="18" charset="0"/>
                <a:cs typeface="Times New Roman" panose="02020603050405020304" pitchFamily="18" charset="0"/>
              </a:rPr>
              <a:t>ΕΔΔΑ </a:t>
            </a:r>
            <a:r>
              <a:rPr lang="en-GB" sz="2400" dirty="0">
                <a:latin typeface="Times New Roman" panose="02020603050405020304" pitchFamily="18" charset="0"/>
                <a:cs typeface="Times New Roman" panose="02020603050405020304" pitchFamily="18" charset="0"/>
              </a:rPr>
              <a:t>Copland v</a:t>
            </a:r>
            <a:r>
              <a:rPr lang="el-GR" sz="2400" dirty="0">
                <a:latin typeface="Times New Roman" panose="02020603050405020304" pitchFamily="18" charset="0"/>
                <a:cs typeface="Times New Roman" panose="02020603050405020304" pitchFamily="18" charset="0"/>
              </a:rPr>
              <a:t>. </a:t>
            </a:r>
            <a:r>
              <a:rPr lang="en-GB" sz="2400" dirty="0">
                <a:latin typeface="Times New Roman" panose="02020603050405020304" pitchFamily="18" charset="0"/>
                <a:cs typeface="Times New Roman" panose="02020603050405020304" pitchFamily="18" charset="0"/>
              </a:rPr>
              <a:t>the United Kingdom</a:t>
            </a:r>
            <a:r>
              <a:rPr lang="el-GR" sz="2400" dirty="0">
                <a:latin typeface="Times New Roman" panose="02020603050405020304" pitchFamily="18" charset="0"/>
                <a:cs typeface="Times New Roman" panose="02020603050405020304" pitchFamily="18" charset="0"/>
              </a:rPr>
              <a:t> της </a:t>
            </a:r>
            <a:r>
              <a:rPr lang="el-GR" sz="2400" dirty="0" smtClean="0">
                <a:latin typeface="Times New Roman" panose="02020603050405020304" pitchFamily="18" charset="0"/>
                <a:cs typeface="Times New Roman" panose="02020603050405020304" pitchFamily="18" charset="0"/>
              </a:rPr>
              <a:t>3-4-2007, </a:t>
            </a:r>
            <a:r>
              <a:rPr lang="el-GR" sz="2400" dirty="0" err="1">
                <a:latin typeface="Times New Roman" panose="02020603050405020304" pitchFamily="18" charset="0"/>
                <a:cs typeface="Times New Roman" panose="02020603050405020304" pitchFamily="18" charset="0"/>
              </a:rPr>
              <a:t>Barbulescu</a:t>
            </a:r>
            <a:r>
              <a:rPr lang="el-GR" sz="2400" dirty="0">
                <a:latin typeface="Times New Roman" panose="02020603050405020304" pitchFamily="18" charset="0"/>
                <a:cs typeface="Times New Roman" panose="02020603050405020304" pitchFamily="18" charset="0"/>
              </a:rPr>
              <a:t> v. </a:t>
            </a:r>
            <a:r>
              <a:rPr lang="el-GR" sz="2400" dirty="0" err="1">
                <a:latin typeface="Times New Roman" panose="02020603050405020304" pitchFamily="18" charset="0"/>
                <a:cs typeface="Times New Roman" panose="02020603050405020304" pitchFamily="18" charset="0"/>
              </a:rPr>
              <a:t>Romania</a:t>
            </a:r>
            <a:r>
              <a:rPr lang="el-GR" sz="2400" dirty="0">
                <a:latin typeface="Times New Roman" panose="02020603050405020304" pitchFamily="18" charset="0"/>
                <a:cs typeface="Times New Roman" panose="02020603050405020304" pitchFamily="18" charset="0"/>
              </a:rPr>
              <a:t> </a:t>
            </a:r>
            <a:r>
              <a:rPr lang="el-GR" sz="2400" dirty="0" smtClean="0">
                <a:latin typeface="Times New Roman" panose="02020603050405020304" pitchFamily="18" charset="0"/>
                <a:cs typeface="Times New Roman" panose="02020603050405020304" pitchFamily="18" charset="0"/>
              </a:rPr>
              <a:t>της 5-9-2017, κ.α.)</a:t>
            </a:r>
            <a:endParaRPr sz="2400" dirty="0">
              <a:latin typeface="Times New Roman" panose="02020603050405020304" pitchFamily="18" charset="0"/>
              <a:cs typeface="Times New Roman" panose="02020603050405020304" pitchFamily="18" charset="0"/>
            </a:endParaRPr>
          </a:p>
          <a:p>
            <a:pPr marL="0" marR="0" lvl="0" indent="0" algn="just" rtl="0">
              <a:spcBef>
                <a:spcPts val="0"/>
              </a:spcBef>
              <a:spcAft>
                <a:spcPts val="0"/>
              </a:spcAft>
              <a:buNone/>
            </a:pPr>
            <a:endParaRPr dirty="0"/>
          </a:p>
          <a:p>
            <a:pPr marL="0" marR="0" lvl="0" indent="-152400" algn="just"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Υπολογισμός του χρόνου απασχόλησης</a:t>
            </a:r>
            <a:endParaRPr b="1" u="sng" dirty="0"/>
          </a:p>
          <a:p>
            <a:pPr marL="0" marR="0" lvl="0" indent="0" algn="just" rtl="0">
              <a:spcBef>
                <a:spcPts val="0"/>
              </a:spcBef>
              <a:spcAft>
                <a:spcPts val="0"/>
              </a:spcAft>
              <a:buNone/>
            </a:pPr>
            <a:r>
              <a:rPr lang="el-GR" sz="2400" dirty="0" smtClean="0">
                <a:solidFill>
                  <a:srgbClr val="000000"/>
                </a:solidFill>
                <a:latin typeface="Times New Roman"/>
                <a:ea typeface="Times New Roman"/>
                <a:cs typeface="Times New Roman"/>
                <a:sym typeface="Times New Roman"/>
              </a:rPr>
              <a:t>Ένα </a:t>
            </a:r>
            <a:r>
              <a:rPr lang="el-GR" sz="2400" dirty="0">
                <a:solidFill>
                  <a:srgbClr val="000000"/>
                </a:solidFill>
                <a:latin typeface="Times New Roman"/>
                <a:ea typeface="Times New Roman"/>
                <a:cs typeface="Times New Roman"/>
                <a:sym typeface="Times New Roman"/>
              </a:rPr>
              <a:t>δικηγορικό γραφείο </a:t>
            </a:r>
            <a:r>
              <a:rPr lang="el-GR" sz="2400" u="sng" dirty="0">
                <a:solidFill>
                  <a:srgbClr val="000000"/>
                </a:solidFill>
                <a:latin typeface="Times New Roman"/>
                <a:ea typeface="Times New Roman"/>
                <a:cs typeface="Times New Roman"/>
                <a:sym typeface="Times New Roman"/>
              </a:rPr>
              <a:t>μπορεί να εγκαταστήσει λογισμικό για τον υπολογισμό του χρόνου </a:t>
            </a:r>
            <a:r>
              <a:rPr lang="el-GR" sz="2400" dirty="0">
                <a:solidFill>
                  <a:srgbClr val="000000"/>
                </a:solidFill>
                <a:latin typeface="Times New Roman"/>
                <a:ea typeface="Times New Roman"/>
                <a:cs typeface="Times New Roman"/>
                <a:sym typeface="Times New Roman"/>
              </a:rPr>
              <a:t>που απασχολείται ο δικηγόρος σε συγκεκριμένο φάκελο ή υπόθεση. Ωστόσο, αυτό το λογισμικό </a:t>
            </a:r>
            <a:r>
              <a:rPr lang="el-GR" sz="2400" dirty="0">
                <a:solidFill>
                  <a:srgbClr val="FF0000"/>
                </a:solidFill>
                <a:latin typeface="Times New Roman"/>
                <a:ea typeface="Times New Roman"/>
                <a:cs typeface="Times New Roman"/>
                <a:sym typeface="Times New Roman"/>
              </a:rPr>
              <a:t>δεν μπορεί να χρησιμοποιηθεί για την επιτήρηση της δραστηριότητας των εργαζομένων</a:t>
            </a: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Διαχείριση και έλεγχος της πρόσβασης στο δικηγορικό γραφείο </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Ένα δικηγορικό γραφείο μπορεί να θεσπίσει μέτρα για τον έλεγχο των ωρών εργασίας και της πρόσβασης των συνεργατών και του προσωπικού.</a:t>
            </a:r>
            <a:endParaRPr dirty="0"/>
          </a:p>
          <a:p>
            <a:pPr marL="0" marR="0" lvl="0" indent="0" algn="just" rtl="0">
              <a:spcBef>
                <a:spcPts val="0"/>
              </a:spcBef>
              <a:spcAft>
                <a:spcPts val="0"/>
              </a:spcAft>
              <a:buNone/>
            </a:pPr>
            <a:endParaRPr sz="2000" dirty="0">
              <a:solidFill>
                <a:schemeClr val="dk1"/>
              </a:solidFill>
              <a:latin typeface="Times New Roman"/>
              <a:ea typeface="Times New Roman"/>
              <a:cs typeface="Times New Roman"/>
              <a:sym typeface="Times New Roman"/>
            </a:endParaRPr>
          </a:p>
        </p:txBody>
      </p:sp>
      <p:pic>
        <p:nvPicPr>
          <p:cNvPr id="616" name="Google Shape;616;p10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17" name="Google Shape;617;p10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18" name="Google Shape;618;p10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19" name="Google Shape;619;p106"/>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107"/>
          <p:cNvSpPr/>
          <p:nvPr/>
        </p:nvSpPr>
        <p:spPr>
          <a:xfrm>
            <a:off x="381000" y="339725"/>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1.Κατά τη διαχείριση του Ανθρώπινου Δυναμικού</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latin typeface="Times New Roman"/>
                <a:ea typeface="Times New Roman"/>
                <a:cs typeface="Times New Roman"/>
                <a:sym typeface="Times New Roman"/>
              </a:rPr>
              <a:t>iii</a:t>
            </a:r>
            <a:r>
              <a:rPr lang="el-GR" sz="2400" b="1" dirty="0">
                <a:solidFill>
                  <a:srgbClr val="000000"/>
                </a:solidFill>
                <a:latin typeface="Times New Roman"/>
                <a:ea typeface="Times New Roman"/>
                <a:cs typeface="Times New Roman"/>
                <a:sym typeface="Times New Roman"/>
              </a:rPr>
              <a:t>) Πρέπει ο δικηγόρος να τηρεί διατυπώσεις (π.χ. γνωστοποιήσεις προς την ΑΠΔΠΧ) στο πλαίσιο διαχείρισης του ανθρωπίνου δυναμικού;</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Ο GDPR καταργεί τις υποχρεώσεις γνωστοποίησης του προηγούμενου καθεστώτος, εισάγει όμως </a:t>
            </a:r>
            <a:r>
              <a:rPr lang="el-GR" sz="2400" u="sng" dirty="0">
                <a:solidFill>
                  <a:srgbClr val="000000"/>
                </a:solidFill>
                <a:latin typeface="Times New Roman"/>
                <a:ea typeface="Times New Roman"/>
                <a:cs typeface="Times New Roman"/>
                <a:sym typeface="Times New Roman"/>
              </a:rPr>
              <a:t>νέες υποχρεώσεις για τον υπεύθυνο επεξεργασίας. </a:t>
            </a:r>
            <a:endParaRPr sz="2400"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u="sng"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Αρχείο των δραστηριοτήτων </a:t>
            </a:r>
            <a:r>
              <a:rPr lang="el-GR" sz="2400" b="1" i="1" u="sng" dirty="0" smtClean="0">
                <a:solidFill>
                  <a:srgbClr val="000000"/>
                </a:solidFill>
                <a:latin typeface="Times New Roman"/>
                <a:ea typeface="Times New Roman"/>
                <a:cs typeface="Times New Roman"/>
                <a:sym typeface="Times New Roman"/>
              </a:rPr>
              <a:t>επεξεργασίας</a:t>
            </a:r>
            <a:r>
              <a:rPr lang="en-US" sz="2400" b="1" i="1" u="sng" dirty="0" smtClean="0">
                <a:solidFill>
                  <a:srgbClr val="000000"/>
                </a:solidFill>
                <a:latin typeface="Times New Roman"/>
                <a:ea typeface="Times New Roman"/>
                <a:cs typeface="Times New Roman"/>
                <a:sym typeface="Times New Roman"/>
              </a:rPr>
              <a:t> (a.38)</a:t>
            </a:r>
            <a:endParaRPr sz="2400" i="1"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Περιλαμβάνει πληροφορίες για την επεξεργασία στην οποία προβαίνει ο υπεύθυνος επεξεργασίας. Υποχρέωση τήρησης δεν υφίσταται σε όλες τις περιπτώσεις. Ωστόσο, </a:t>
            </a:r>
            <a:r>
              <a:rPr lang="el-GR" sz="2400" u="sng" dirty="0">
                <a:solidFill>
                  <a:srgbClr val="000000"/>
                </a:solidFill>
                <a:latin typeface="Times New Roman"/>
                <a:ea typeface="Times New Roman"/>
                <a:cs typeface="Times New Roman"/>
                <a:sym typeface="Times New Roman"/>
              </a:rPr>
              <a:t>ένα δικηγορικό γραφείο οφείλει να τηρεί αρχείο δραστηριοτήτων επεξεργασίας</a:t>
            </a:r>
            <a:r>
              <a:rPr lang="el-GR" sz="2400" dirty="0">
                <a:solidFill>
                  <a:srgbClr val="000000"/>
                </a:solidFill>
                <a:latin typeface="Times New Roman"/>
                <a:ea typeface="Times New Roman"/>
                <a:cs typeface="Times New Roman"/>
                <a:sym typeface="Times New Roman"/>
              </a:rPr>
              <a:t>, καθώς η επεξεργασία που πραγματοποιεί, ενδέχεται να προκαλέσει κίνδυνο για τα δικαιώματα ή τις ελευθερίες των υποκειμένων, να μην είναι περιστασιακή, ή και να αφορά τις ειδικές κατηγορίες </a:t>
            </a:r>
            <a:r>
              <a:rPr lang="el-GR" sz="2400" dirty="0" smtClean="0">
                <a:solidFill>
                  <a:srgbClr val="000000"/>
                </a:solidFill>
                <a:latin typeface="Times New Roman"/>
                <a:ea typeface="Times New Roman"/>
                <a:cs typeface="Times New Roman"/>
                <a:sym typeface="Times New Roman"/>
              </a:rPr>
              <a:t>δεδομένων</a:t>
            </a:r>
            <a:r>
              <a:rPr lang="en-US" sz="2400" dirty="0" smtClean="0">
                <a:solidFill>
                  <a:srgbClr val="000000"/>
                </a:solidFill>
                <a:latin typeface="Times New Roman"/>
                <a:ea typeface="Times New Roman"/>
                <a:cs typeface="Times New Roman"/>
                <a:sym typeface="Times New Roman"/>
              </a:rPr>
              <a:t> (</a:t>
            </a:r>
            <a:r>
              <a:rPr lang="el-GR" sz="2400" dirty="0" smtClean="0">
                <a:solidFill>
                  <a:srgbClr val="000000"/>
                </a:solidFill>
                <a:latin typeface="Times New Roman"/>
                <a:ea typeface="Times New Roman"/>
                <a:cs typeface="Times New Roman"/>
                <a:sym typeface="Times New Roman"/>
              </a:rPr>
              <a:t>α.30 παρ.5).</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r>
              <a:rPr lang="el-GR" sz="2400" u="sng" dirty="0">
                <a:solidFill>
                  <a:srgbClr val="000000"/>
                </a:solidFill>
                <a:latin typeface="Times New Roman"/>
                <a:ea typeface="Times New Roman"/>
                <a:cs typeface="Times New Roman"/>
                <a:sym typeface="Times New Roman"/>
              </a:rPr>
              <a:t>Το αρχείο πρέπει να περιλαμβάνει τα ακόλουθα</a:t>
            </a:r>
            <a:r>
              <a:rPr lang="el-GR" sz="2400"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όνομα και στοιχεία επικοινωνίας του υπευθύνου επεξεργασίας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σκοπούς της </a:t>
            </a:r>
            <a:r>
              <a:rPr lang="el-GR" sz="2400" dirty="0" smtClean="0">
                <a:solidFill>
                  <a:srgbClr val="000000"/>
                </a:solidFill>
                <a:latin typeface="Times New Roman"/>
                <a:ea typeface="Times New Roman"/>
                <a:cs typeface="Times New Roman"/>
                <a:sym typeface="Times New Roman"/>
              </a:rPr>
              <a:t>επεξεργασίας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κατηγορίες υποκειμένων των δεδομένων</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κατηγορίες δεδομένων προσωπικού χαρακτήρα</a:t>
            </a:r>
            <a:endParaRPr dirty="0"/>
          </a:p>
          <a:p>
            <a:pPr marL="914400" marR="0" lvl="2" indent="0" algn="l" rtl="0">
              <a:spcBef>
                <a:spcPts val="0"/>
              </a:spcBef>
              <a:spcAft>
                <a:spcPts val="0"/>
              </a:spcAft>
              <a:buNone/>
            </a:pPr>
            <a:r>
              <a:rPr lang="el-GR" sz="2000" b="0" i="0" u="none" strike="noStrike" cap="none" dirty="0">
                <a:solidFill>
                  <a:srgbClr val="000000"/>
                </a:solidFill>
                <a:latin typeface="Times New Roman"/>
                <a:ea typeface="Times New Roman"/>
                <a:cs typeface="Times New Roman"/>
                <a:sym typeface="Times New Roman"/>
              </a:rPr>
              <a:t>             </a:t>
            </a:r>
            <a:endParaRPr sz="2400" b="0" i="0" u="none" strike="noStrike" cap="none"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000" dirty="0">
              <a:solidFill>
                <a:schemeClr val="dk1"/>
              </a:solidFill>
              <a:latin typeface="Times New Roman"/>
              <a:ea typeface="Times New Roman"/>
              <a:cs typeface="Times New Roman"/>
              <a:sym typeface="Times New Roman"/>
            </a:endParaRPr>
          </a:p>
        </p:txBody>
      </p:sp>
      <p:pic>
        <p:nvPicPr>
          <p:cNvPr id="625" name="Google Shape;625;p10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26" name="Google Shape;626;p10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27" name="Google Shape;627;p10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28" name="Google Shape;628;p107"/>
          <p:cNvSpPr/>
          <p:nvPr/>
        </p:nvSpPr>
        <p:spPr>
          <a:xfrm>
            <a:off x="885776" y="278856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32"/>
        <p:cNvGrpSpPr/>
        <p:nvPr/>
      </p:nvGrpSpPr>
      <p:grpSpPr>
        <a:xfrm>
          <a:off x="0" y="0"/>
          <a:ext cx="0" cy="0"/>
          <a:chOff x="0" y="0"/>
          <a:chExt cx="0" cy="0"/>
        </a:xfrm>
      </p:grpSpPr>
      <p:sp>
        <p:nvSpPr>
          <p:cNvPr id="633" name="Google Shape;633;p108"/>
          <p:cNvSpPr/>
          <p:nvPr/>
        </p:nvSpPr>
        <p:spPr>
          <a:xfrm>
            <a:off x="381000" y="339725"/>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1.Κατά τη διαχείριση του Ανθρώπινου Δυναμικού</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i</a:t>
            </a:r>
            <a:r>
              <a:rPr lang="el-GR" sz="2400" b="1" dirty="0">
                <a:latin typeface="Times New Roman"/>
                <a:ea typeface="Times New Roman"/>
                <a:cs typeface="Times New Roman"/>
                <a:sym typeface="Times New Roman"/>
              </a:rPr>
              <a:t>v</a:t>
            </a:r>
            <a:r>
              <a:rPr lang="el-GR" sz="2400" b="1" dirty="0">
                <a:solidFill>
                  <a:srgbClr val="000000"/>
                </a:solidFill>
                <a:latin typeface="Times New Roman"/>
                <a:ea typeface="Times New Roman"/>
                <a:cs typeface="Times New Roman"/>
                <a:sym typeface="Times New Roman"/>
              </a:rPr>
              <a:t>) Για πόσο χρόνο τηρούνται τα δεδομένα;</a:t>
            </a:r>
            <a:r>
              <a:rPr lang="el-GR" sz="2400" dirty="0">
                <a:solidFill>
                  <a:srgbClr val="000000"/>
                </a:solidFill>
                <a:latin typeface="Times New Roman"/>
                <a:ea typeface="Times New Roman"/>
                <a:cs typeface="Times New Roman"/>
                <a:sym typeface="Times New Roman"/>
              </a:rPr>
              <a:t> → </a:t>
            </a:r>
            <a:r>
              <a:rPr lang="el-GR" sz="2400" b="1" dirty="0" err="1">
                <a:solidFill>
                  <a:srgbClr val="000000"/>
                </a:solidFill>
                <a:latin typeface="Times New Roman"/>
                <a:ea typeface="Times New Roman"/>
                <a:cs typeface="Times New Roman"/>
                <a:sym typeface="Times New Roman"/>
              </a:rPr>
              <a:t>Mόνο</a:t>
            </a:r>
            <a:r>
              <a:rPr lang="el-GR" sz="2400" b="1" dirty="0">
                <a:solidFill>
                  <a:srgbClr val="000000"/>
                </a:solidFill>
                <a:latin typeface="Times New Roman"/>
                <a:ea typeface="Times New Roman"/>
                <a:cs typeface="Times New Roman"/>
                <a:sym typeface="Times New Roman"/>
              </a:rPr>
              <a:t> για όσο</a:t>
            </a:r>
            <a:r>
              <a:rPr lang="el-GR" sz="2400" dirty="0">
                <a:solidFill>
                  <a:srgbClr val="000000"/>
                </a:solidFill>
                <a:latin typeface="Times New Roman"/>
                <a:ea typeface="Times New Roman"/>
                <a:cs typeface="Times New Roman"/>
                <a:sym typeface="Times New Roman"/>
              </a:rPr>
              <a:t> χρονικό διάστημα </a:t>
            </a:r>
            <a:r>
              <a:rPr lang="el-GR" sz="2400" b="1" dirty="0">
                <a:solidFill>
                  <a:srgbClr val="000000"/>
                </a:solidFill>
                <a:latin typeface="Times New Roman"/>
                <a:ea typeface="Times New Roman"/>
                <a:cs typeface="Times New Roman"/>
                <a:sym typeface="Times New Roman"/>
              </a:rPr>
              <a:t>είναι απαραίτητο για την ολοκλήρωση του επιδιωκόμενου κατά τη συλλογή τους </a:t>
            </a:r>
            <a:r>
              <a:rPr lang="el-GR" sz="2400" b="1" dirty="0" smtClean="0">
                <a:solidFill>
                  <a:srgbClr val="000000"/>
                </a:solidFill>
                <a:latin typeface="Times New Roman"/>
                <a:ea typeface="Times New Roman"/>
                <a:cs typeface="Times New Roman"/>
                <a:sym typeface="Times New Roman"/>
              </a:rPr>
              <a:t>σκοπού</a:t>
            </a:r>
            <a:r>
              <a:rPr lang="el-GR" sz="2400" dirty="0" smtClean="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Τα προσωπικά δεδομένα δε, των συνεργατών ή του προσωπικού διατηρούνται για όλη τη διάρκεια της συνεργασίας τους με το δικηγορικό γραφείο και για όσο χρόνο επιπλέον προβλέπεται σύμφωνα με το νομικό πλαίσιο. Το δικηγορικό γραφείο ως υπεύθυνος επεξεργασίας πρέπει να καθορίσει μια </a:t>
            </a:r>
            <a:r>
              <a:rPr lang="el-GR" sz="2400" u="sng" dirty="0">
                <a:solidFill>
                  <a:srgbClr val="000000"/>
                </a:solidFill>
                <a:latin typeface="Times New Roman"/>
                <a:ea typeface="Times New Roman"/>
                <a:cs typeface="Times New Roman"/>
                <a:sym typeface="Times New Roman"/>
              </a:rPr>
              <a:t>πολιτική διάρκειας τήρησης των δεδομένων</a:t>
            </a:r>
            <a:r>
              <a:rPr lang="el-GR" sz="2400"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dirty="0">
                <a:latin typeface="Times New Roman"/>
                <a:ea typeface="Times New Roman"/>
                <a:cs typeface="Times New Roman"/>
                <a:sym typeface="Times New Roman"/>
              </a:rPr>
              <a:t>v)</a:t>
            </a:r>
            <a:r>
              <a:rPr lang="el-GR" sz="2400" b="1"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Πρέπει να ενημερώνονται τα ενδιαφερόμενα υποκείμενα</a:t>
            </a:r>
            <a:r>
              <a:rPr lang="el-GR" sz="2400" b="1"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Βάσει του </a:t>
            </a:r>
            <a:r>
              <a:rPr lang="el-GR" sz="2400" dirty="0" smtClean="0">
                <a:solidFill>
                  <a:srgbClr val="000000"/>
                </a:solidFill>
                <a:latin typeface="Times New Roman"/>
                <a:ea typeface="Times New Roman"/>
                <a:cs typeface="Times New Roman"/>
                <a:sym typeface="Times New Roman"/>
              </a:rPr>
              <a:t>άρθρου 13, </a:t>
            </a:r>
            <a:r>
              <a:rPr lang="el-GR" sz="2400" u="sng" dirty="0" smtClean="0">
                <a:solidFill>
                  <a:srgbClr val="000000"/>
                </a:solidFill>
                <a:latin typeface="Times New Roman"/>
                <a:ea typeface="Times New Roman"/>
                <a:cs typeface="Times New Roman"/>
                <a:sym typeface="Times New Roman"/>
              </a:rPr>
              <a:t>οι συνεργάτες και το προσωπικό </a:t>
            </a:r>
            <a:r>
              <a:rPr lang="el-GR" sz="2400" dirty="0" smtClean="0">
                <a:solidFill>
                  <a:srgbClr val="000000"/>
                </a:solidFill>
                <a:latin typeface="Times New Roman"/>
                <a:ea typeface="Times New Roman"/>
                <a:cs typeface="Times New Roman"/>
                <a:sym typeface="Times New Roman"/>
              </a:rPr>
              <a:t>του </a:t>
            </a:r>
            <a:r>
              <a:rPr lang="el-GR" sz="2400" dirty="0">
                <a:solidFill>
                  <a:srgbClr val="000000"/>
                </a:solidFill>
                <a:latin typeface="Times New Roman"/>
                <a:ea typeface="Times New Roman"/>
                <a:cs typeface="Times New Roman"/>
                <a:sym typeface="Times New Roman"/>
              </a:rPr>
              <a:t>δικηγορικού γραφείου πρέπει να ενημερώνονται για τα ακόλουθα:</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ταυτότητα και στοιχεία επικοινωνίας του υπευθύνου επεξεργασίας</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στοιχεία επικοινωνίας του υπευθύνου προστασίας δεδομένων, εφόσον υπάρχει</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σκοπούς της επεξεργασίας των δεδομένων και τη νομική βάση για την επεξεργασία</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το έννομο συμφέρον που επιδιώκεται από τον υπεύθυνο επεξεργασίας, εάν έχει αναφερθεί     ως νομική βάση της επεξεργασίας</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τους αποδέκτες ή τις κατηγορίες αποδεκτών</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την πρόθεση του υπευθύνου επεξεργασίας να διαβιβάσει τα δεδομένα σε τρίτη χώρα ή διεθνή οργανισμό</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34" name="Google Shape;634;p10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35" name="Google Shape;635;p10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36" name="Google Shape;636;p10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37" name="Google Shape;637;p108"/>
          <p:cNvSpPr/>
          <p:nvPr/>
        </p:nvSpPr>
        <p:spPr>
          <a:xfrm>
            <a:off x="904918" y="3258900"/>
            <a:ext cx="7645500" cy="41403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109"/>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1.Κατά τη διαχείριση του Ανθρώπινου Δυναμικού</a:t>
            </a:r>
            <a:endParaRPr dirty="0"/>
          </a:p>
          <a:p>
            <a:pPr marL="0" marR="0" lvl="0" indent="0" algn="l"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το χρονικό διάστημα για το οποίο θα αποθηκευτούν τα δεδομένα ή, όταν αυτό είναι αδύνατο τα κριτήρια που καθορίζουν το εν λόγω διάστημα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την ύπαρξη δικαιώματος υποβολής στον υπεύθυνο επεξεργασίας για πρόσβαση, διόρθωση, διαγραφή των δεδομένων ή περιορισμό, εναντίωση στην επεξεργασία ή </a:t>
            </a:r>
            <a:r>
              <a:rPr lang="el-GR" sz="2400" dirty="0" err="1">
                <a:solidFill>
                  <a:srgbClr val="000000"/>
                </a:solidFill>
                <a:latin typeface="Times New Roman"/>
                <a:ea typeface="Times New Roman"/>
                <a:cs typeface="Times New Roman"/>
                <a:sym typeface="Times New Roman"/>
              </a:rPr>
              <a:t>φορητότητα</a:t>
            </a:r>
            <a:r>
              <a:rPr lang="el-GR" sz="2400" dirty="0">
                <a:solidFill>
                  <a:srgbClr val="000000"/>
                </a:solidFill>
                <a:latin typeface="Times New Roman"/>
                <a:ea typeface="Times New Roman"/>
                <a:cs typeface="Times New Roman"/>
                <a:sym typeface="Times New Roman"/>
              </a:rPr>
              <a:t> ή ανάκληση της συγκατάθεσης </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το δικαίωμα υποβολής καταγγελίας στην εποπτική αρχή</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κατά πόσο η παροχή δεδομένων αποτελεί νομική ή συμβατική υποχρέωση ή απαίτηση για τη σύναψη σύμβασης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Την ύπαρξη αυτοματοποιημένης λήψης αποφάσεων, συμπεριλαμβανομένης της κατάρτισης προφίλ</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u="sng" dirty="0">
                <a:solidFill>
                  <a:srgbClr val="000000"/>
                </a:solidFill>
                <a:latin typeface="Times New Roman"/>
                <a:ea typeface="Times New Roman"/>
                <a:cs typeface="Times New Roman"/>
                <a:sym typeface="Times New Roman"/>
              </a:rPr>
              <a:t>Οι ανωτέρω πληροφορίες θα πρέπει να αποτυπώνονται στη σύμβαση συνεργασίας ή στη σύμβαση εργασίας ή σε παράρτημα </a:t>
            </a:r>
            <a:r>
              <a:rPr lang="el-GR" sz="2400" u="sng" dirty="0" smtClean="0">
                <a:solidFill>
                  <a:srgbClr val="000000"/>
                </a:solidFill>
                <a:latin typeface="Times New Roman"/>
                <a:ea typeface="Times New Roman"/>
                <a:cs typeface="Times New Roman"/>
                <a:sym typeface="Times New Roman"/>
              </a:rPr>
              <a:t>αυτών ή να λαμβάνουν γνώση με κάθε άλλο πρόσφορο τρόπο</a:t>
            </a:r>
            <a:r>
              <a:rPr lang="el-GR" sz="2400" dirty="0" smtClean="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43" name="Google Shape;643;p10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44" name="Google Shape;644;p10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45" name="Google Shape;645;p10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46" name="Google Shape;646;p109"/>
          <p:cNvSpPr/>
          <p:nvPr/>
        </p:nvSpPr>
        <p:spPr>
          <a:xfrm>
            <a:off x="814388" y="30051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110"/>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ctr"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ΠΡΑΚΤΙΚΑ ΒΗΜΑΤΑ</a:t>
            </a:r>
            <a:endParaRPr sz="3600" b="1" i="1" u="sng">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a:solidFill>
                  <a:srgbClr val="000000"/>
                </a:solidFill>
                <a:latin typeface="Times New Roman"/>
                <a:ea typeface="Times New Roman"/>
                <a:cs typeface="Times New Roman"/>
                <a:sym typeface="Times New Roman"/>
              </a:rPr>
              <a:t>1.Κατά τη διαχείριση του Ανθρώπινου Δυναμικού</a:t>
            </a:r>
            <a:endParaRPr/>
          </a:p>
          <a:p>
            <a:pPr marL="0" marR="0" lvl="0" indent="0" algn="l"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a:solidFill>
                  <a:srgbClr val="000000"/>
                </a:solidFill>
                <a:latin typeface="Times New Roman"/>
                <a:ea typeface="Times New Roman"/>
                <a:cs typeface="Times New Roman"/>
                <a:sym typeface="Times New Roman"/>
              </a:rPr>
              <a:t>Check List</a:t>
            </a:r>
            <a:endParaRPr sz="2400" b="1">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Επιβεβαίωση ότι τα προσωπικά δεδομένα που τυγχάνουν επεξεργασίας δεν είναι περισσότερα απ’ όσα απαιτούνται</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Επιβεβαίωση ότι υπάρχει νομική βάση για την επεξεργασία των δεδομένων</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Σεβασμός στην αρχή της ελαχιστοποίησης</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 </a:t>
            </a:r>
            <a:r>
              <a:rPr lang="el-GR" sz="2400">
                <a:solidFill>
                  <a:srgbClr val="000000"/>
                </a:solidFill>
                <a:latin typeface="Times New Roman"/>
                <a:ea typeface="Times New Roman"/>
                <a:cs typeface="Times New Roman"/>
                <a:sym typeface="Times New Roman"/>
              </a:rPr>
              <a:t>Επιβεβαίωση της συμμόρφωσης των συσκευών επίβλεψης της δραστηριότητας των συνεργατών και του προσωπικού</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 </a:t>
            </a:r>
            <a:r>
              <a:rPr lang="el-GR" sz="2400">
                <a:solidFill>
                  <a:srgbClr val="000000"/>
                </a:solidFill>
                <a:latin typeface="Times New Roman"/>
                <a:ea typeface="Times New Roman"/>
                <a:cs typeface="Times New Roman"/>
                <a:sym typeface="Times New Roman"/>
              </a:rPr>
              <a:t>Αρχείο των δραστηριοτήτων επεξεργασίας</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 </a:t>
            </a:r>
            <a:r>
              <a:rPr lang="el-GR" sz="2400">
                <a:solidFill>
                  <a:srgbClr val="000000"/>
                </a:solidFill>
                <a:latin typeface="Times New Roman"/>
                <a:ea typeface="Times New Roman"/>
                <a:cs typeface="Times New Roman"/>
                <a:sym typeface="Times New Roman"/>
              </a:rPr>
              <a:t>Σύνταξη διαδικασίας σχετικά με τον χρόνο διατήρησης των δεδομένων</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 </a:t>
            </a:r>
            <a:r>
              <a:rPr lang="el-GR" sz="2400">
                <a:solidFill>
                  <a:srgbClr val="000000"/>
                </a:solidFill>
                <a:latin typeface="Times New Roman"/>
                <a:ea typeface="Times New Roman"/>
                <a:cs typeface="Times New Roman"/>
                <a:sym typeface="Times New Roman"/>
              </a:rPr>
              <a:t>Ενημέρωση των υποκειμένων για την επεξεργασία των δεδομένων τους</a:t>
            </a:r>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a:solidFill>
                  <a:srgbClr val="000000"/>
                </a:solidFill>
                <a:latin typeface="Times New Roman"/>
                <a:ea typeface="Times New Roman"/>
                <a:cs typeface="Times New Roman"/>
                <a:sym typeface="Times New Roman"/>
              </a:rPr>
              <a:t> </a:t>
            </a: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a:solidFill>
                  <a:srgbClr val="000000"/>
                </a:solidFill>
                <a:latin typeface="Gill Sans"/>
                <a:ea typeface="Gill Sans"/>
                <a:cs typeface="Gill Sans"/>
                <a:sym typeface="Gill Sans"/>
              </a:rPr>
              <a:t> </a:t>
            </a:r>
            <a:endParaRPr sz="240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a:solidFill>
                  <a:srgbClr val="000000"/>
                </a:solidFill>
                <a:latin typeface="Times New Roman"/>
                <a:ea typeface="Times New Roman"/>
                <a:cs typeface="Times New Roman"/>
                <a:sym typeface="Times New Roman"/>
              </a:rPr>
              <a:t> </a:t>
            </a:r>
            <a:endParaRPr/>
          </a:p>
          <a:p>
            <a:pPr marL="0" marR="0" lvl="0" indent="0" algn="l" rtl="0">
              <a:spcBef>
                <a:spcPts val="0"/>
              </a:spcBef>
              <a:spcAft>
                <a:spcPts val="0"/>
              </a:spcAft>
              <a:buNone/>
            </a:pPr>
            <a:endParaRPr sz="2400">
              <a:solidFill>
                <a:schemeClr val="dk1"/>
              </a:solidFill>
              <a:latin typeface="Times New Roman"/>
              <a:ea typeface="Times New Roman"/>
              <a:cs typeface="Times New Roman"/>
              <a:sym typeface="Times New Roman"/>
            </a:endParaRPr>
          </a:p>
        </p:txBody>
      </p:sp>
      <p:pic>
        <p:nvPicPr>
          <p:cNvPr id="652" name="Google Shape;652;p11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53" name="Google Shape;653;p11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54" name="Google Shape;654;p11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55" name="Google Shape;655;p110"/>
          <p:cNvSpPr/>
          <p:nvPr/>
        </p:nvSpPr>
        <p:spPr>
          <a:xfrm>
            <a:off x="814388" y="30051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660" name="Google Shape;660;p111"/>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2. Κατά τη διαχείριση πελατών</a:t>
            </a:r>
            <a:endParaRPr dirty="0"/>
          </a:p>
          <a:p>
            <a:pPr marL="0" marR="0" lvl="0" indent="0" algn="just"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Ποια δεδομένα μπορεί να συλλέξει το δικηγορικό γραφείο στο πλαίσιο της διαχείρισης των </a:t>
            </a:r>
            <a:r>
              <a:rPr lang="el-GR" sz="2400" b="1" dirty="0" smtClean="0">
                <a:latin typeface="Times New Roman"/>
                <a:ea typeface="Times New Roman"/>
                <a:cs typeface="Times New Roman"/>
                <a:sym typeface="Times New Roman"/>
              </a:rPr>
              <a:t>εντολέων</a:t>
            </a:r>
            <a:r>
              <a:rPr lang="el-GR" sz="2400" b="1" dirty="0" smtClean="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του</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Ο δικηγόρος προς σύνταξη φακέλου πελάτη και υπεράσπιση των συμφερόντων του λαμβάνει πληθώρα δεδομένων του. Τα δεδομένα αυτά ποικίλουν και συχνά συνιστούν δεδομένα των ειδικών κατηγοριών.</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dirty="0">
                <a:solidFill>
                  <a:srgbClr val="000000"/>
                </a:solidFill>
                <a:latin typeface="Times New Roman"/>
                <a:ea typeface="Times New Roman"/>
                <a:cs typeface="Times New Roman"/>
                <a:sym typeface="Times New Roman"/>
              </a:rPr>
              <a:t>Δεδομένα σχετικά με ποινικές καταδίκες και αδικήματα</a:t>
            </a: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Το δικηγορικό γραφείο ενδέχεται να συλλέγει δεδομένα σχετικά με ποινικές καταδίκες και αδικήματα. Η ιδιαίτερη φύση αυτών των δεδομένων απαιτεί ειδικές εγγυήσεις για την επεξεργασία τους. </a:t>
            </a:r>
            <a:r>
              <a:rPr lang="el-GR" sz="2400" b="1" dirty="0">
                <a:solidFill>
                  <a:srgbClr val="000000"/>
                </a:solidFill>
                <a:latin typeface="Times New Roman"/>
                <a:ea typeface="Times New Roman"/>
                <a:cs typeface="Times New Roman"/>
                <a:sym typeface="Times New Roman"/>
              </a:rPr>
              <a:t>Βάσει του άρθρου 10 προβλέπεται ότι μία τέτοια επεξεργασία μπορεί να διεξάγεται μόνο υπό τον έλεγχο της δημόσιας αρχής ή εάν ειδικές και προσαρμοσμένες διατάξεις προβλέπονται από την εθνική νομοθεσία</a:t>
            </a:r>
            <a:r>
              <a:rPr lang="el-GR" sz="2400" dirty="0">
                <a:solidFill>
                  <a:srgbClr val="000000"/>
                </a:solidFill>
                <a:latin typeface="Times New Roman"/>
                <a:ea typeface="Times New Roman"/>
                <a:cs typeface="Times New Roman"/>
                <a:sym typeface="Times New Roman"/>
              </a:rPr>
              <a:t>. Για τον λόγο αυτό υπάρχουν και ειδικές διατάξεις στον υπό ψήφιση </a:t>
            </a:r>
            <a:r>
              <a:rPr lang="el-GR" sz="2400" dirty="0" err="1">
                <a:solidFill>
                  <a:srgbClr val="000000"/>
                </a:solidFill>
                <a:latin typeface="Times New Roman"/>
                <a:ea typeface="Times New Roman"/>
                <a:cs typeface="Times New Roman"/>
                <a:sym typeface="Times New Roman"/>
              </a:rPr>
              <a:t>εφαρμοστικό</a:t>
            </a:r>
            <a:r>
              <a:rPr lang="el-GR" sz="2400" dirty="0">
                <a:solidFill>
                  <a:srgbClr val="000000"/>
                </a:solidFill>
                <a:latin typeface="Times New Roman"/>
                <a:ea typeface="Times New Roman"/>
                <a:cs typeface="Times New Roman"/>
                <a:sym typeface="Times New Roman"/>
              </a:rPr>
              <a:t> του Γενικού Κανονισμού νόμο.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61" name="Google Shape;661;p11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62" name="Google Shape;662;p11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63" name="Google Shape;663;p11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64" name="Google Shape;664;p111"/>
          <p:cNvSpPr/>
          <p:nvPr/>
        </p:nvSpPr>
        <p:spPr>
          <a:xfrm>
            <a:off x="1246188" y="2932113"/>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669" name="Google Shape;669;p112"/>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2. Κατά τη διαχείριση πελατών</a:t>
            </a:r>
            <a:endParaRPr dirty="0"/>
          </a:p>
          <a:p>
            <a:pPr marL="0" marR="0" lvl="0" indent="0" algn="just"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152400" algn="just"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Ειδικές κατηγορίες δεδομένων</a:t>
            </a: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Το δικηγορικό γραφείο προς χειρισμό των υποθέσεων του θα χρειαστεί να επεξεργαστεί δεδομένα ειδικής κατηγορίας που αποκαλύπτουν τη φυλετική προέλευση, τις εθνικές, πολιτικές απόψεις, τις θρησκευτικές ή φιλοσοφικές πεποιθήσεις, δεδομένα υγείας κ.α.</a:t>
            </a:r>
            <a:endParaRPr dirty="0"/>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Βάσει του άρθρου 9, παρ1, προβλέπεται κατ' αρχήν απαγόρευση της επεξεργασίας τέτοιων δεδομένων.</a:t>
            </a:r>
            <a:r>
              <a:rPr lang="el-GR" sz="2400" dirty="0">
                <a:solidFill>
                  <a:srgbClr val="000000"/>
                </a:solidFill>
                <a:latin typeface="Times New Roman"/>
                <a:ea typeface="Times New Roman"/>
                <a:cs typeface="Times New Roman"/>
                <a:sym typeface="Times New Roman"/>
              </a:rPr>
              <a:t> Όμως, η επεξεργασία των συγκεκριμένων δύναται να αφορά ένα μεγάλο αριθμό δικηγόρων, ιδίως εκείνων που ειδικεύονται στο δίκαιο της υγείας ή σε τομέα του δικαίου που αφορά αποζημιώσεις λόγω σωματικής βλάβης.</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Βάσει του άρθρου 9. παρ 2.στ προβλέπεται </a:t>
            </a:r>
            <a:r>
              <a:rPr lang="el-GR" sz="2400" u="sng" dirty="0">
                <a:solidFill>
                  <a:srgbClr val="000000"/>
                </a:solidFill>
                <a:latin typeface="Times New Roman"/>
                <a:ea typeface="Times New Roman"/>
                <a:cs typeface="Times New Roman"/>
                <a:sym typeface="Times New Roman"/>
              </a:rPr>
              <a:t>εξαίρεση</a:t>
            </a:r>
            <a:r>
              <a:rPr lang="el-GR" sz="2400" dirty="0">
                <a:solidFill>
                  <a:srgbClr val="000000"/>
                </a:solidFill>
                <a:latin typeface="Times New Roman"/>
                <a:ea typeface="Times New Roman"/>
                <a:cs typeface="Times New Roman"/>
                <a:sym typeface="Times New Roman"/>
              </a:rPr>
              <a:t> σύμφωνα με την οποία η επεξεργασία των ανωτέρων είναι δυνατή όταν "</a:t>
            </a:r>
            <a:r>
              <a:rPr lang="el-GR" sz="2400" i="1" dirty="0">
                <a:solidFill>
                  <a:srgbClr val="000000"/>
                </a:solidFill>
                <a:latin typeface="Times New Roman"/>
                <a:ea typeface="Times New Roman"/>
                <a:cs typeface="Times New Roman"/>
                <a:sym typeface="Times New Roman"/>
              </a:rPr>
              <a:t>είναι απαραίτητη για τη θεμελίωση, άσκηση ή υποστήριξη νομικών αξιώσεων ή όταν τα δικαστήρια ενεργούν υπό τη δικαιοδοτική τους ιδιότητα”</a:t>
            </a:r>
            <a:r>
              <a:rPr lang="el-GR" sz="2400" dirty="0">
                <a:solidFill>
                  <a:srgbClr val="000000"/>
                </a:solidFill>
                <a:latin typeface="Times New Roman"/>
                <a:ea typeface="Times New Roman"/>
                <a:cs typeface="Times New Roman"/>
                <a:sym typeface="Times New Roman"/>
              </a:rPr>
              <a:t>. Επομένως, προκύπτει ότι </a:t>
            </a:r>
            <a:r>
              <a:rPr lang="el-GR" sz="2400" b="1" dirty="0">
                <a:solidFill>
                  <a:srgbClr val="000000"/>
                </a:solidFill>
                <a:latin typeface="Times New Roman"/>
                <a:ea typeface="Times New Roman"/>
                <a:cs typeface="Times New Roman"/>
                <a:sym typeface="Times New Roman"/>
              </a:rPr>
              <a:t>οι δικηγόροι εμπίπτουν στην εξαίρεση </a:t>
            </a:r>
            <a:r>
              <a:rPr lang="el-GR" sz="2400" dirty="0">
                <a:solidFill>
                  <a:srgbClr val="000000"/>
                </a:solidFill>
                <a:latin typeface="Times New Roman"/>
                <a:ea typeface="Times New Roman"/>
                <a:cs typeface="Times New Roman"/>
                <a:sym typeface="Times New Roman"/>
              </a:rPr>
              <a:t>να επεξεργάζονται ειδικής κατηγορίας δεδομένα </a:t>
            </a:r>
            <a:r>
              <a:rPr lang="el-GR" sz="2400" b="1" dirty="0">
                <a:solidFill>
                  <a:srgbClr val="000000"/>
                </a:solidFill>
                <a:latin typeface="Times New Roman"/>
                <a:ea typeface="Times New Roman"/>
                <a:cs typeface="Times New Roman"/>
                <a:sym typeface="Times New Roman"/>
              </a:rPr>
              <a:t>προκειμένου να ασκήσουν το επάγγελμά τους </a:t>
            </a:r>
            <a:r>
              <a:rPr lang="el-GR" sz="2400" u="sng" dirty="0">
                <a:solidFill>
                  <a:srgbClr val="000000"/>
                </a:solidFill>
                <a:latin typeface="Times New Roman"/>
                <a:ea typeface="Times New Roman"/>
                <a:cs typeface="Times New Roman"/>
                <a:sym typeface="Times New Roman"/>
              </a:rPr>
              <a:t>υπό την προϋπόθεση </a:t>
            </a:r>
            <a:r>
              <a:rPr lang="el-GR" sz="2400" dirty="0">
                <a:solidFill>
                  <a:srgbClr val="000000"/>
                </a:solidFill>
                <a:latin typeface="Times New Roman"/>
                <a:ea typeface="Times New Roman"/>
                <a:cs typeface="Times New Roman"/>
                <a:sym typeface="Times New Roman"/>
              </a:rPr>
              <a:t>ότι τα εν λόγω δεδομένα </a:t>
            </a:r>
            <a:r>
              <a:rPr lang="el-GR" sz="2400" b="1" dirty="0">
                <a:solidFill>
                  <a:srgbClr val="000000"/>
                </a:solidFill>
                <a:latin typeface="Times New Roman"/>
                <a:ea typeface="Times New Roman"/>
                <a:cs typeface="Times New Roman"/>
                <a:sym typeface="Times New Roman"/>
              </a:rPr>
              <a:t>είναι απολύτως απαραίτητα για τη διαπίστωση</a:t>
            </a: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την άσκηση </a:t>
            </a:r>
            <a:r>
              <a:rPr lang="el-GR" sz="2400" dirty="0">
                <a:solidFill>
                  <a:srgbClr val="000000"/>
                </a:solidFill>
                <a:latin typeface="Times New Roman"/>
                <a:ea typeface="Times New Roman"/>
                <a:cs typeface="Times New Roman"/>
                <a:sym typeface="Times New Roman"/>
              </a:rPr>
              <a:t>ή </a:t>
            </a:r>
            <a:r>
              <a:rPr lang="el-GR" sz="2400" b="1" dirty="0">
                <a:solidFill>
                  <a:srgbClr val="000000"/>
                </a:solidFill>
                <a:latin typeface="Times New Roman"/>
                <a:ea typeface="Times New Roman"/>
                <a:cs typeface="Times New Roman"/>
                <a:sym typeface="Times New Roman"/>
              </a:rPr>
              <a:t>την υπεράσπιση του δικαιώματος του πελάτη τους στο δικαστήριο</a:t>
            </a: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70" name="Google Shape;670;p11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71" name="Google Shape;671;p11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72" name="Google Shape;672;p11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73" name="Google Shape;673;p112"/>
          <p:cNvSpPr/>
          <p:nvPr/>
        </p:nvSpPr>
        <p:spPr>
          <a:xfrm>
            <a:off x="1246188" y="2932113"/>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113"/>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2. Κατά τη διαχείριση πελατών</a:t>
            </a:r>
            <a:endParaRPr dirty="0"/>
          </a:p>
          <a:p>
            <a:pPr marL="0" marR="0" lvl="0" indent="0" algn="just"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i) Πρέπει ο δικηγόρος να τηρεί τις διατυπώσεις</a:t>
            </a:r>
            <a:r>
              <a:rPr lang="el-GR" sz="2400" b="1" dirty="0">
                <a:latin typeface="Times New Roman"/>
                <a:ea typeface="Times New Roman"/>
                <a:cs typeface="Times New Roman"/>
                <a:sym typeface="Times New Roman"/>
              </a:rPr>
              <a:t>;</a:t>
            </a:r>
            <a:r>
              <a:rPr lang="el-GR" sz="2400" b="1" dirty="0">
                <a:solidFill>
                  <a:srgbClr val="000000"/>
                </a:solidFill>
                <a:latin typeface="Times New Roman"/>
                <a:ea typeface="Times New Roman"/>
                <a:cs typeface="Times New Roman"/>
                <a:sym typeface="Times New Roman"/>
              </a:rPr>
              <a:t> (π.χ. γνωστοποίηση)</a:t>
            </a:r>
            <a:endParaRPr dirty="0"/>
          </a:p>
          <a:p>
            <a:pPr marL="0" marR="0" lvl="0" indent="0" algn="just"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b="1" i="1" u="sng" dirty="0" err="1">
                <a:solidFill>
                  <a:srgbClr val="000000"/>
                </a:solidFill>
                <a:latin typeface="Times New Roman"/>
                <a:ea typeface="Times New Roman"/>
                <a:cs typeface="Times New Roman"/>
                <a:sym typeface="Times New Roman"/>
              </a:rPr>
              <a:t>Tήρηση</a:t>
            </a:r>
            <a:r>
              <a:rPr lang="el-GR" sz="2400" b="1" i="1" u="sng" dirty="0">
                <a:solidFill>
                  <a:srgbClr val="000000"/>
                </a:solidFill>
                <a:latin typeface="Times New Roman"/>
                <a:ea typeface="Times New Roman"/>
                <a:cs typeface="Times New Roman"/>
                <a:sym typeface="Times New Roman"/>
              </a:rPr>
              <a:t> αρχείου δραστηριοτήτων επεξεργασίας</a:t>
            </a:r>
            <a:r>
              <a:rPr lang="el-GR" sz="2400" b="1" i="1" u="sng" dirty="0" smtClean="0">
                <a:solidFill>
                  <a:srgbClr val="000000"/>
                </a:solidFill>
                <a:latin typeface="Times New Roman"/>
                <a:ea typeface="Times New Roman"/>
                <a:cs typeface="Times New Roman"/>
                <a:sym typeface="Times New Roman"/>
              </a:rPr>
              <a:t>.</a:t>
            </a:r>
            <a:endParaRPr sz="2400" i="1" dirty="0">
              <a:solidFill>
                <a:srgbClr val="000000"/>
              </a:solidFill>
              <a:latin typeface="Times New Roman"/>
              <a:ea typeface="Times New Roman"/>
              <a:cs typeface="Times New Roman"/>
              <a:sym typeface="Times New Roman"/>
            </a:endParaRPr>
          </a:p>
          <a:p>
            <a:pPr lvl="0" algn="just"/>
            <a:r>
              <a:rPr lang="el-GR" sz="2400" b="1" dirty="0">
                <a:latin typeface="Times New Roman"/>
                <a:ea typeface="Times New Roman"/>
                <a:cs typeface="Times New Roman"/>
                <a:sym typeface="Times New Roman"/>
              </a:rPr>
              <a:t>ii) </a:t>
            </a:r>
            <a:r>
              <a:rPr lang="el-GR" sz="2400" b="1" dirty="0">
                <a:solidFill>
                  <a:srgbClr val="000000"/>
                </a:solidFill>
                <a:latin typeface="Times New Roman"/>
                <a:ea typeface="Times New Roman"/>
                <a:cs typeface="Times New Roman"/>
                <a:sym typeface="Times New Roman"/>
              </a:rPr>
              <a:t>Πόσο καιρό τηρούνται τα δεδομένα; → </a:t>
            </a:r>
            <a:r>
              <a:rPr lang="el-GR" sz="2400" dirty="0" err="1">
                <a:solidFill>
                  <a:srgbClr val="000000"/>
                </a:solidFill>
                <a:latin typeface="Times New Roman"/>
                <a:ea typeface="Times New Roman"/>
                <a:cs typeface="Times New Roman"/>
                <a:sym typeface="Times New Roman"/>
              </a:rPr>
              <a:t>Mόνο</a:t>
            </a:r>
            <a:r>
              <a:rPr lang="el-GR" sz="2400" dirty="0">
                <a:solidFill>
                  <a:srgbClr val="000000"/>
                </a:solidFill>
                <a:latin typeface="Times New Roman"/>
                <a:ea typeface="Times New Roman"/>
                <a:cs typeface="Times New Roman"/>
                <a:sym typeface="Times New Roman"/>
              </a:rPr>
              <a:t> για όσο χρονικό διάστημα είναι απαραίτητο για την ολοκλήρωση του επιδιωκόμενου κατά τη συλλογή τους σκοπού </a:t>
            </a:r>
            <a:endParaRPr lang="el-GR" sz="2400" dirty="0" smtClean="0">
              <a:solidFill>
                <a:srgbClr val="000000"/>
              </a:solidFill>
              <a:latin typeface="Times New Roman"/>
              <a:ea typeface="Times New Roman"/>
              <a:cs typeface="Times New Roman"/>
              <a:sym typeface="Times New Roman"/>
            </a:endParaRPr>
          </a:p>
          <a:p>
            <a:pPr lvl="0" algn="just"/>
            <a:r>
              <a:rPr lang="el-GR" sz="2400" dirty="0" smtClean="0">
                <a:solidFill>
                  <a:srgbClr val="000000"/>
                </a:solidFill>
                <a:latin typeface="Times New Roman"/>
                <a:ea typeface="Times New Roman"/>
                <a:cs typeface="Times New Roman"/>
                <a:sym typeface="Times New Roman"/>
              </a:rPr>
              <a:t>Τα </a:t>
            </a:r>
            <a:r>
              <a:rPr lang="el-GR" sz="2400" dirty="0">
                <a:solidFill>
                  <a:srgbClr val="000000"/>
                </a:solidFill>
                <a:latin typeface="Times New Roman"/>
                <a:ea typeface="Times New Roman"/>
                <a:cs typeface="Times New Roman"/>
                <a:sym typeface="Times New Roman"/>
              </a:rPr>
              <a:t>προσωπικά δεδομένα των πελατών του δικηγορικού γραφείου διατηρούνται για όλη τη διάρκεια της συμβατικής τους σχέσης και μετά τη λήξη αυτής τα δεδομένα θα πρέπει να αρχειοθετούνται για την περίοδο που υπάρχει σχετική ευθύνη/υποχρέωση του δικηγόρου προτού τα δεδομένα διαγραφούν οριστικά</a:t>
            </a:r>
            <a:r>
              <a:rPr lang="el-GR" sz="2400" dirty="0" smtClean="0">
                <a:solidFill>
                  <a:srgbClr val="000000"/>
                </a:solidFill>
                <a:latin typeface="Times New Roman"/>
                <a:ea typeface="Times New Roman"/>
                <a:cs typeface="Times New Roman"/>
                <a:sym typeface="Times New Roman"/>
              </a:rPr>
              <a:t>.</a:t>
            </a:r>
            <a:r>
              <a:rPr lang="el-GR" sz="2400" b="1" dirty="0">
                <a:latin typeface="Times New Roman"/>
                <a:ea typeface="Times New Roman"/>
                <a:cs typeface="Times New Roman"/>
                <a:sym typeface="Times New Roman"/>
              </a:rPr>
              <a:t> (συν 5 ακόμα έτη, α.37 </a:t>
            </a:r>
            <a:r>
              <a:rPr lang="el-GR" sz="2400" b="1" dirty="0" err="1">
                <a:latin typeface="Times New Roman"/>
                <a:ea typeface="Times New Roman"/>
                <a:cs typeface="Times New Roman"/>
                <a:sym typeface="Times New Roman"/>
              </a:rPr>
              <a:t>παρ.θ</a:t>
            </a:r>
            <a:r>
              <a:rPr lang="el-GR" sz="2400" b="1" dirty="0">
                <a:latin typeface="Times New Roman"/>
                <a:ea typeface="Times New Roman"/>
                <a:cs typeface="Times New Roman"/>
                <a:sym typeface="Times New Roman"/>
              </a:rPr>
              <a:t>’ </a:t>
            </a:r>
            <a:r>
              <a:rPr lang="el-GR" sz="2400" b="1" dirty="0" smtClean="0">
                <a:latin typeface="Times New Roman"/>
                <a:ea typeface="Times New Roman"/>
                <a:cs typeface="Times New Roman"/>
                <a:sym typeface="Times New Roman"/>
              </a:rPr>
              <a:t>Κ.Δ.Δ.Λ.)</a:t>
            </a:r>
          </a:p>
          <a:p>
            <a:pPr lvl="0" algn="just"/>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err="1">
                <a:latin typeface="Times New Roman"/>
                <a:ea typeface="Times New Roman"/>
                <a:cs typeface="Times New Roman"/>
                <a:sym typeface="Times New Roman"/>
              </a:rPr>
              <a:t>iii)</a:t>
            </a:r>
            <a:r>
              <a:rPr lang="el-GR" sz="2400" b="1" dirty="0" err="1">
                <a:solidFill>
                  <a:srgbClr val="000000"/>
                </a:solidFill>
                <a:latin typeface="Times New Roman"/>
                <a:ea typeface="Times New Roman"/>
                <a:cs typeface="Times New Roman"/>
                <a:sym typeface="Times New Roman"/>
              </a:rPr>
              <a:t>Πρέπει</a:t>
            </a:r>
            <a:r>
              <a:rPr lang="el-GR" sz="2400" b="1" dirty="0">
                <a:solidFill>
                  <a:srgbClr val="000000"/>
                </a:solidFill>
                <a:latin typeface="Times New Roman"/>
                <a:ea typeface="Times New Roman"/>
                <a:cs typeface="Times New Roman"/>
                <a:sym typeface="Times New Roman"/>
              </a:rPr>
              <a:t> να ενημερώνονται τα ενδιαφερόμενα υποκείμενα; → </a:t>
            </a:r>
            <a:r>
              <a:rPr lang="el-GR" sz="2400" dirty="0">
                <a:solidFill>
                  <a:srgbClr val="000000"/>
                </a:solidFill>
                <a:latin typeface="Times New Roman"/>
                <a:ea typeface="Times New Roman"/>
                <a:cs typeface="Times New Roman"/>
                <a:sym typeface="Times New Roman"/>
              </a:rPr>
              <a:t>O πελάτης πρέπει ομοίως να λαμβάνει γνώση ως προς όλα τα στοιχεία του άρθρου 13.</a:t>
            </a:r>
            <a:r>
              <a:rPr lang="el-GR" sz="2400" dirty="0">
                <a:solidFill>
                  <a:srgbClr val="000000"/>
                </a:solidFill>
                <a:latin typeface="Gill Sans"/>
                <a:ea typeface="Gill Sans"/>
                <a:cs typeface="Gill Sans"/>
                <a:sym typeface="Gill Sans"/>
              </a:rPr>
              <a:t> </a:t>
            </a:r>
            <a:r>
              <a:rPr lang="el-GR" sz="2400" dirty="0">
                <a:solidFill>
                  <a:srgbClr val="000000"/>
                </a:solidFill>
                <a:latin typeface="Times New Roman"/>
                <a:ea typeface="Times New Roman"/>
                <a:cs typeface="Times New Roman"/>
                <a:sym typeface="Times New Roman"/>
              </a:rPr>
              <a:t>Οι σχετικές πληροφορίες μπορούν να συμπεριληφθούν στη σύμβαση με τον πελάτη ή στη συμφωνία αμοιβής. Επίσης, θα μπορούσαν να κοινοποιηθούν μέσω ηλεκτρονικής αλληλογραφίας ή μέσω των ενημερώσεων για την είσπραξη της αμοιβής για τους πελάτες που δεν έχουν ήδη πληροφορηθεί τα ανωτέρω. </a:t>
            </a:r>
            <a:r>
              <a:rPr lang="el-GR" sz="2400" u="sng" dirty="0">
                <a:solidFill>
                  <a:srgbClr val="000000"/>
                </a:solidFill>
                <a:latin typeface="Times New Roman"/>
                <a:ea typeface="Times New Roman"/>
                <a:cs typeface="Times New Roman"/>
                <a:sym typeface="Times New Roman"/>
              </a:rPr>
              <a:t>Ενδεικνυόμενη πρακτική συνιστά και η ανάρτηση σε εμφανές σημείο στο χώρο του δικηγορικού γραφείου σχετικού ενημερωτικού κειμένου που θα απευθύνεται στους πελάτες του γραφείου.</a:t>
            </a:r>
            <a:endParaRPr u="sng"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79" name="Google Shape;679;p11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80" name="Google Shape;680;p11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81" name="Google Shape;681;p11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82" name="Google Shape;682;p113"/>
          <p:cNvSpPr/>
          <p:nvPr/>
        </p:nvSpPr>
        <p:spPr>
          <a:xfrm>
            <a:off x="2751088" y="952497"/>
            <a:ext cx="7645500" cy="30768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114"/>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2. Κατά τη διαχείριση πελατών</a:t>
            </a:r>
            <a:endParaRPr dirty="0"/>
          </a:p>
          <a:p>
            <a:pPr marL="0" marR="0" lvl="0" indent="0" algn="just"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err="1">
                <a:latin typeface="Times New Roman"/>
                <a:ea typeface="Times New Roman"/>
                <a:cs typeface="Times New Roman"/>
                <a:sym typeface="Times New Roman"/>
              </a:rPr>
              <a:t>iv)</a:t>
            </a:r>
            <a:r>
              <a:rPr lang="el-GR" sz="2400" b="1" dirty="0" err="1">
                <a:solidFill>
                  <a:srgbClr val="000000"/>
                </a:solidFill>
                <a:latin typeface="Times New Roman"/>
                <a:ea typeface="Times New Roman"/>
                <a:cs typeface="Times New Roman"/>
                <a:sym typeface="Times New Roman"/>
              </a:rPr>
              <a:t>Η</a:t>
            </a:r>
            <a:r>
              <a:rPr lang="el-GR" sz="2400" b="1" dirty="0">
                <a:solidFill>
                  <a:srgbClr val="000000"/>
                </a:solidFill>
                <a:latin typeface="Times New Roman"/>
                <a:ea typeface="Times New Roman"/>
                <a:cs typeface="Times New Roman"/>
                <a:sym typeface="Times New Roman"/>
              </a:rPr>
              <a:t> ασφάλεια των αρχείων των </a:t>
            </a:r>
            <a:r>
              <a:rPr lang="el-GR" sz="2400" b="1" dirty="0" smtClean="0">
                <a:solidFill>
                  <a:srgbClr val="000000"/>
                </a:solidFill>
                <a:latin typeface="Times New Roman"/>
                <a:ea typeface="Times New Roman"/>
                <a:cs typeface="Times New Roman"/>
                <a:sym typeface="Times New Roman"/>
              </a:rPr>
              <a:t>πελατών</a:t>
            </a: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Είναι απαραίτητο να ληφθούν μέτρα ασφαλείας προσαρμοσμένα στις ανάγκες του δικηγορικού γραφείου. Εκτός από τις σχετικές υποχρεώσεις που επιβάλλει </a:t>
            </a:r>
            <a:r>
              <a:rPr lang="el-GR" sz="2400" b="1" dirty="0">
                <a:solidFill>
                  <a:srgbClr val="000000"/>
                </a:solidFill>
                <a:latin typeface="Times New Roman"/>
                <a:ea typeface="Times New Roman"/>
                <a:cs typeface="Times New Roman"/>
                <a:sym typeface="Times New Roman"/>
              </a:rPr>
              <a:t>ο GDPR</a:t>
            </a:r>
            <a:r>
              <a:rPr lang="el-GR" sz="2400" dirty="0">
                <a:solidFill>
                  <a:srgbClr val="000000"/>
                </a:solidFill>
                <a:latin typeface="Times New Roman"/>
                <a:ea typeface="Times New Roman"/>
                <a:cs typeface="Times New Roman"/>
                <a:sym typeface="Times New Roman"/>
              </a:rPr>
              <a:t>, ο δικηγόρος υπόκειται στο </a:t>
            </a:r>
            <a:r>
              <a:rPr lang="el-GR" sz="2400" b="1" dirty="0">
                <a:solidFill>
                  <a:srgbClr val="000000"/>
                </a:solidFill>
                <a:latin typeface="Times New Roman"/>
                <a:ea typeface="Times New Roman"/>
                <a:cs typeface="Times New Roman"/>
                <a:sym typeface="Times New Roman"/>
              </a:rPr>
              <a:t>επαγγελματικό απόρρητο.</a:t>
            </a:r>
            <a:r>
              <a:rPr lang="el-GR" sz="2400" dirty="0">
                <a:solidFill>
                  <a:srgbClr val="000000"/>
                </a:solidFill>
                <a:latin typeface="Times New Roman"/>
                <a:ea typeface="Times New Roman"/>
                <a:cs typeface="Times New Roman"/>
                <a:sym typeface="Times New Roman"/>
              </a:rPr>
              <a:t> Αυτό </a:t>
            </a:r>
            <a:r>
              <a:rPr lang="el-GR" sz="2400" u="sng" dirty="0">
                <a:solidFill>
                  <a:srgbClr val="000000"/>
                </a:solidFill>
                <a:latin typeface="Times New Roman"/>
                <a:ea typeface="Times New Roman"/>
                <a:cs typeface="Times New Roman"/>
                <a:sym typeface="Times New Roman"/>
              </a:rPr>
              <a:t>συνεπάγεται την ενισχυμένη υποχρέωση του προς διασφάλιση της προστασίας των δεδομένων που έχει λάβει από τους πελάτες του κατά την ανάληψη των υποθέσεων </a:t>
            </a:r>
            <a:r>
              <a:rPr lang="el-GR" sz="2400" dirty="0">
                <a:solidFill>
                  <a:srgbClr val="000000"/>
                </a:solidFill>
                <a:latin typeface="Times New Roman"/>
                <a:ea typeface="Times New Roman"/>
                <a:cs typeface="Times New Roman"/>
                <a:sym typeface="Times New Roman"/>
              </a:rPr>
              <a:t>τους.                                                         </a:t>
            </a:r>
            <a:r>
              <a:rPr lang="el-GR" sz="2400" b="1" dirty="0" err="1">
                <a:solidFill>
                  <a:srgbClr val="000000"/>
                </a:solidFill>
                <a:latin typeface="Gill Sans"/>
                <a:ea typeface="Gill Sans"/>
                <a:cs typeface="Gill Sans"/>
                <a:sym typeface="Gill Sans"/>
              </a:rPr>
              <a:t>Check</a:t>
            </a:r>
            <a:r>
              <a:rPr lang="el-GR" sz="2400" b="1" dirty="0">
                <a:solidFill>
                  <a:srgbClr val="000000"/>
                </a:solidFill>
                <a:latin typeface="Gill Sans"/>
                <a:ea typeface="Gill Sans"/>
                <a:cs typeface="Gill Sans"/>
                <a:sym typeface="Gill Sans"/>
              </a:rPr>
              <a:t> </a:t>
            </a:r>
            <a:r>
              <a:rPr lang="el-GR" sz="2400" b="1" dirty="0" err="1">
                <a:solidFill>
                  <a:srgbClr val="000000"/>
                </a:solidFill>
                <a:latin typeface="Gill Sans"/>
                <a:ea typeface="Gill Sans"/>
                <a:cs typeface="Gill Sans"/>
                <a:sym typeface="Gill Sans"/>
              </a:rPr>
              <a:t>list</a:t>
            </a:r>
            <a:endParaRPr sz="2400" dirty="0">
              <a:solidFill>
                <a:srgbClr val="000000"/>
              </a:solidFill>
              <a:latin typeface="Gill Sans"/>
              <a:ea typeface="Gill Sans"/>
              <a:cs typeface="Gill Sans"/>
              <a:sym typeface="Gill Sans"/>
            </a:endParaRPr>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Επιβεβαίωση ότι τα προσωπικά δεδομένα που τυγχάνουν επεξεργασίας </a:t>
            </a:r>
            <a:r>
              <a:rPr lang="el-GR" sz="2400" b="1" dirty="0">
                <a:solidFill>
                  <a:srgbClr val="000000"/>
                </a:solidFill>
                <a:latin typeface="Times New Roman"/>
                <a:ea typeface="Times New Roman"/>
                <a:cs typeface="Times New Roman"/>
                <a:sym typeface="Times New Roman"/>
              </a:rPr>
              <a:t>δεν είναι περισσότερα απ’ όσα απαιτούνται</a:t>
            </a:r>
            <a:endParaRPr b="1"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Επιβεβαίωση ότι </a:t>
            </a:r>
            <a:r>
              <a:rPr lang="el-GR" sz="2400" b="1" dirty="0">
                <a:solidFill>
                  <a:srgbClr val="000000"/>
                </a:solidFill>
                <a:latin typeface="Times New Roman"/>
                <a:ea typeface="Times New Roman"/>
                <a:cs typeface="Times New Roman"/>
                <a:sym typeface="Times New Roman"/>
              </a:rPr>
              <a:t>υπάρχει νομική βάση για την επεξεργασία</a:t>
            </a:r>
            <a:r>
              <a:rPr lang="el-GR" sz="2400" dirty="0">
                <a:solidFill>
                  <a:srgbClr val="000000"/>
                </a:solidFill>
                <a:latin typeface="Times New Roman"/>
                <a:ea typeface="Times New Roman"/>
                <a:cs typeface="Times New Roman"/>
                <a:sym typeface="Times New Roman"/>
              </a:rPr>
              <a:t> των δεδομένων</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Σεβασμός στην</a:t>
            </a:r>
            <a:r>
              <a:rPr lang="el-GR" sz="2400" b="1" dirty="0">
                <a:solidFill>
                  <a:srgbClr val="000000"/>
                </a:solidFill>
                <a:latin typeface="Times New Roman"/>
                <a:ea typeface="Times New Roman"/>
                <a:cs typeface="Times New Roman"/>
                <a:sym typeface="Times New Roman"/>
              </a:rPr>
              <a:t> αρχή της ελαχιστοποίησης</a:t>
            </a:r>
            <a:endParaRPr b="1"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Επιβεβαίωση της συμμόρφωσης των συσκευ</a:t>
            </a:r>
            <a:r>
              <a:rPr lang="el-GR" sz="2400" dirty="0">
                <a:solidFill>
                  <a:srgbClr val="000000"/>
                </a:solidFill>
                <a:latin typeface="Times New Roman"/>
                <a:ea typeface="Times New Roman"/>
                <a:cs typeface="Times New Roman"/>
                <a:sym typeface="Times New Roman"/>
              </a:rPr>
              <a:t>ών επίβλεψης της δραστηριότητας των συνεργατών και του προσωπικού</a:t>
            </a:r>
            <a:endParaRPr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Αρχείο  δραστηριοτήτων επεξεργασίας</a:t>
            </a:r>
            <a:endParaRPr b="1"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Σύνταξη Πολιτικής για τον χρόνο διατήρησης των δεδομένων</a:t>
            </a:r>
            <a:endParaRPr b="1"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Ενημέρωση</a:t>
            </a:r>
            <a:r>
              <a:rPr lang="el-GR" sz="2400" dirty="0">
                <a:solidFill>
                  <a:srgbClr val="000000"/>
                </a:solidFill>
                <a:latin typeface="Times New Roman"/>
                <a:ea typeface="Times New Roman"/>
                <a:cs typeface="Times New Roman"/>
                <a:sym typeface="Times New Roman"/>
              </a:rPr>
              <a:t> των υποκειμένων για την επεξεργασία των δεδομένων τους</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Επιβεβαίωση ότι οι ηλεκτρονικοί ή οι έντυποι φάκελοι των πελατών είναι προσηκόντως προστατευμένοι </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Ε</a:t>
            </a:r>
            <a:r>
              <a:rPr lang="el-GR" sz="2400" b="1" dirty="0">
                <a:solidFill>
                  <a:srgbClr val="000000"/>
                </a:solidFill>
                <a:latin typeface="Times New Roman"/>
                <a:ea typeface="Times New Roman"/>
                <a:cs typeface="Times New Roman"/>
                <a:sym typeface="Times New Roman"/>
              </a:rPr>
              <a:t>πιβεβαίωση της ασφάλειας του συστήματος πληροφοριών </a:t>
            </a:r>
            <a:endParaRPr b="1"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88" name="Google Shape;688;p11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89" name="Google Shape;689;p11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90" name="Google Shape;690;p11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691" name="Google Shape;691;p114"/>
          <p:cNvSpPr/>
          <p:nvPr/>
        </p:nvSpPr>
        <p:spPr>
          <a:xfrm rot="-140922">
            <a:off x="6812308" y="96645"/>
            <a:ext cx="4802234" cy="4150699"/>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115"/>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3.</a:t>
            </a:r>
            <a:r>
              <a:rPr lang="el-GR" sz="2400" b="1" i="1" u="sng" dirty="0">
                <a:solidFill>
                  <a:srgbClr val="000000"/>
                </a:solidFill>
                <a:latin typeface="Gill Sans"/>
                <a:ea typeface="Gill Sans"/>
                <a:cs typeface="Gill Sans"/>
                <a:sym typeface="Gill Sans"/>
              </a:rPr>
              <a:t> </a:t>
            </a:r>
            <a:r>
              <a:rPr lang="el-GR" sz="2400" b="1" i="1" u="sng" dirty="0" err="1">
                <a:solidFill>
                  <a:srgbClr val="000000"/>
                </a:solidFill>
                <a:latin typeface="Gill Sans"/>
                <a:ea typeface="Gill Sans"/>
                <a:cs typeface="Gill Sans"/>
                <a:sym typeface="Gill Sans"/>
              </a:rPr>
              <a:t>Βιντεοεπιτήρηση</a:t>
            </a:r>
            <a:r>
              <a:rPr lang="el-GR" sz="2400" b="1" i="1" u="sng" dirty="0">
                <a:solidFill>
                  <a:srgbClr val="000000"/>
                </a:solidFill>
                <a:latin typeface="Gill Sans"/>
                <a:ea typeface="Gill Sans"/>
                <a:cs typeface="Gill Sans"/>
                <a:sym typeface="Gill Sans"/>
              </a:rPr>
              <a:t> </a:t>
            </a:r>
            <a:endParaRPr dirty="0"/>
          </a:p>
          <a:p>
            <a:pPr marL="514350" marR="0" lvl="0" indent="-514350" algn="l" rtl="0">
              <a:spcBef>
                <a:spcPts val="0"/>
              </a:spcBef>
              <a:spcAft>
                <a:spcPts val="0"/>
              </a:spcAft>
              <a:buClr>
                <a:srgbClr val="000000"/>
              </a:buClr>
              <a:buSzPts val="2400"/>
              <a:buFont typeface="Times New Roman"/>
              <a:buAutoNum type="romanLcParenR"/>
            </a:pPr>
            <a:r>
              <a:rPr lang="el-GR" sz="2400" b="1" dirty="0">
                <a:solidFill>
                  <a:srgbClr val="000000"/>
                </a:solidFill>
                <a:latin typeface="Times New Roman"/>
                <a:ea typeface="Times New Roman"/>
                <a:cs typeface="Times New Roman"/>
                <a:sym typeface="Times New Roman"/>
              </a:rPr>
              <a:t>Τι είναι η </a:t>
            </a:r>
            <a:r>
              <a:rPr lang="el-GR" sz="2400" b="1" dirty="0" err="1">
                <a:solidFill>
                  <a:srgbClr val="000000"/>
                </a:solidFill>
                <a:latin typeface="Times New Roman"/>
                <a:ea typeface="Times New Roman"/>
                <a:cs typeface="Times New Roman"/>
                <a:sym typeface="Times New Roman"/>
              </a:rPr>
              <a:t>βιντεοεπιτήρηση</a:t>
            </a:r>
            <a:r>
              <a:rPr lang="el-GR" sz="2400" b="1" dirty="0">
                <a:solidFill>
                  <a:srgbClr val="000000"/>
                </a:solidFill>
                <a:latin typeface="Times New Roman"/>
                <a:ea typeface="Times New Roman"/>
                <a:cs typeface="Times New Roman"/>
                <a:sym typeface="Times New Roman"/>
              </a:rPr>
              <a:t>;</a:t>
            </a:r>
            <a:endParaRPr sz="2400" b="1" dirty="0">
              <a:solidFill>
                <a:srgbClr val="000000"/>
              </a:solidFill>
              <a:latin typeface="Times New Roman"/>
              <a:ea typeface="Times New Roman"/>
              <a:cs typeface="Times New Roman"/>
              <a:sym typeface="Times New Roman"/>
            </a:endParaRPr>
          </a:p>
          <a:p>
            <a:pPr marL="514350" marR="0" lvl="0" indent="-361950" algn="l"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Ως συστήματα </a:t>
            </a:r>
            <a:r>
              <a:rPr lang="el-GR" sz="2400" dirty="0" err="1">
                <a:solidFill>
                  <a:srgbClr val="000000"/>
                </a:solidFill>
                <a:latin typeface="Times New Roman"/>
                <a:ea typeface="Times New Roman"/>
                <a:cs typeface="Times New Roman"/>
                <a:sym typeface="Times New Roman"/>
              </a:rPr>
              <a:t>βιντεοεπιτήρησης</a:t>
            </a:r>
            <a:r>
              <a:rPr lang="el-GR" sz="2400" dirty="0">
                <a:solidFill>
                  <a:srgbClr val="000000"/>
                </a:solidFill>
                <a:latin typeface="Times New Roman"/>
                <a:ea typeface="Times New Roman"/>
                <a:cs typeface="Times New Roman"/>
                <a:sym typeface="Times New Roman"/>
              </a:rPr>
              <a:t>, στα οποία περιλαμβάνονται ιδίως τα κλειστά κυκλώματα τηλεόρασης, ορίζονται </a:t>
            </a:r>
            <a:r>
              <a:rPr lang="el-GR" sz="2400" u="sng" dirty="0">
                <a:solidFill>
                  <a:srgbClr val="000000"/>
                </a:solidFill>
                <a:latin typeface="Times New Roman"/>
                <a:ea typeface="Times New Roman"/>
                <a:cs typeface="Times New Roman"/>
                <a:sym typeface="Times New Roman"/>
              </a:rPr>
              <a:t>τα συστήματα που είναι μόνιμα εγκατεστημένα σε ένα χώρο, λειτουργούν συνεχώς ή σε τακτά χρονικά διαστήματα και έχουν τη δυνατότητα λήψης ή/και μετάδοσης σήματος εικόνας ή/και ήχου από τον χώρο αυτό προς έναν περιορισμένο αριθμό οθονών προβολής ή/και μηχανημάτων καταγραφής</a:t>
            </a:r>
            <a:r>
              <a:rPr lang="el-GR" sz="2400" dirty="0">
                <a:solidFill>
                  <a:srgbClr val="000000"/>
                </a:solidFill>
                <a:latin typeface="Times New Roman"/>
                <a:ea typeface="Times New Roman"/>
                <a:cs typeface="Times New Roman"/>
                <a:sym typeface="Times New Roman"/>
              </a:rPr>
              <a:t>. Η μετάδοση της εικόνας μπορεί να γίνεται με απευθείας σύνδεση της κάμερας στην οθόνη προβολής ή/και στο μηχάνημα καταγραφής ή μέσω εσωτερικού δικτύου ή μέσω διαδικτύου για περιορισμένο όμως αριθμό νομιμοποιούμενων προς τούτο αποδεκτών.</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ii) Ποιος είναι ο σκοπός της εγκατάστασης καμερών;</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H διαφύλαξη προσώπων και αγαθών.</a:t>
            </a:r>
            <a:endParaRPr dirty="0"/>
          </a:p>
          <a:p>
            <a:pPr marL="0" marR="0" lvl="0" indent="0" algn="ctr"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iii) Ποιες είναι οι διατυπώσεις που πρέπει να τηρηθούν;</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Η ανάρτηση σχετικής/-</a:t>
            </a:r>
            <a:r>
              <a:rPr lang="el-GR" sz="2400" dirty="0" err="1">
                <a:solidFill>
                  <a:srgbClr val="000000"/>
                </a:solidFill>
                <a:latin typeface="Times New Roman"/>
                <a:ea typeface="Times New Roman"/>
                <a:cs typeface="Times New Roman"/>
                <a:sym typeface="Times New Roman"/>
              </a:rPr>
              <a:t>ών</a:t>
            </a:r>
            <a:r>
              <a:rPr lang="el-GR" sz="2400" dirty="0">
                <a:solidFill>
                  <a:srgbClr val="000000"/>
                </a:solidFill>
                <a:latin typeface="Times New Roman"/>
                <a:ea typeface="Times New Roman"/>
                <a:cs typeface="Times New Roman"/>
                <a:sym typeface="Times New Roman"/>
              </a:rPr>
              <a:t> ενημερωτικής/-ων πινακίδας σε εμφανές σημείο πριν από την είσοδο στον χώρο όπου γίνεται </a:t>
            </a:r>
            <a:r>
              <a:rPr lang="el-GR" sz="2400" dirty="0" err="1">
                <a:solidFill>
                  <a:srgbClr val="000000"/>
                </a:solidFill>
                <a:latin typeface="Times New Roman"/>
                <a:ea typeface="Times New Roman"/>
                <a:cs typeface="Times New Roman"/>
                <a:sym typeface="Times New Roman"/>
              </a:rPr>
              <a:t>βιντεοεπιτήρηση</a:t>
            </a:r>
            <a:r>
              <a:rPr lang="el-GR" sz="2400" dirty="0">
                <a:solidFill>
                  <a:srgbClr val="000000"/>
                </a:solidFill>
                <a:latin typeface="Times New Roman"/>
                <a:ea typeface="Times New Roman"/>
                <a:cs typeface="Times New Roman"/>
                <a:sym typeface="Times New Roman"/>
              </a:rPr>
              <a:t>. </a:t>
            </a:r>
            <a:r>
              <a:rPr lang="el-GR" sz="2400" dirty="0">
                <a:solidFill>
                  <a:srgbClr val="FF0000"/>
                </a:solidFill>
                <a:latin typeface="Times New Roman"/>
                <a:ea typeface="Times New Roman"/>
                <a:cs typeface="Times New Roman"/>
                <a:sym typeface="Times New Roman"/>
              </a:rPr>
              <a:t>Πλέον δεν γίνεται γνωστοποίηση στην ΑΠΔΠΧ</a:t>
            </a:r>
            <a:r>
              <a:rPr lang="el-GR" sz="2400" dirty="0">
                <a:solidFill>
                  <a:srgbClr val="000000"/>
                </a:solidFill>
                <a:latin typeface="Times New Roman"/>
                <a:ea typeface="Times New Roman"/>
                <a:cs typeface="Times New Roman"/>
                <a:sym typeface="Times New Roman"/>
              </a:rPr>
              <a:t>.</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697" name="Google Shape;697;p11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698" name="Google Shape;698;p11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699" name="Google Shape;699;p11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00" name="Google Shape;700;p115"/>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65"/>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Δικηγορικό Απόρρητο </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Έννοια απορρήτου: </a:t>
            </a:r>
            <a:r>
              <a:rPr lang="el-GR" sz="2400">
                <a:solidFill>
                  <a:srgbClr val="000000"/>
                </a:solidFill>
                <a:latin typeface="Times New Roman"/>
                <a:ea typeface="Times New Roman"/>
                <a:cs typeface="Times New Roman"/>
                <a:sym typeface="Times New Roman"/>
              </a:rPr>
              <a:t>κάθε είδους στοιχείο, πληροφορία, γεγονός, ιδέα/σκέψη, ιδιότητα, κλπ, που ο εντολέας εμπιστεύεται, γραπτώς ή προφορικώς, στο δικηγόρο του.</a:t>
            </a:r>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endParaRPr sz="28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400" b="1">
                <a:solidFill>
                  <a:srgbClr val="000000"/>
                </a:solidFill>
                <a:latin typeface="Times New Roman"/>
                <a:ea typeface="Times New Roman"/>
                <a:cs typeface="Times New Roman"/>
                <a:sym typeface="Times New Roman"/>
              </a:rPr>
              <a:t>Σκοπός απορρήτου</a:t>
            </a:r>
            <a:r>
              <a:rPr lang="el-GR" sz="2400">
                <a:solidFill>
                  <a:srgbClr val="000000"/>
                </a:solidFill>
                <a:latin typeface="Times New Roman"/>
                <a:ea typeface="Times New Roman"/>
                <a:cs typeface="Times New Roman"/>
                <a:sym typeface="Times New Roman"/>
              </a:rPr>
              <a:t>: η προστασία της ιδιωτικότητας και του ιδιωτικού συμφέροντος του εντολέα [κάμπτεται σε εξαιρετικές περιστάσεις (δημόσιο συμφέρον)]</a:t>
            </a:r>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a:t>
            </a: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a:t>
            </a:r>
            <a:r>
              <a:rPr lang="el-GR" sz="2400" u="sng">
                <a:solidFill>
                  <a:srgbClr val="000000"/>
                </a:solidFill>
                <a:latin typeface="Times New Roman"/>
                <a:ea typeface="Times New Roman"/>
                <a:cs typeface="Times New Roman"/>
                <a:sym typeface="Times New Roman"/>
              </a:rPr>
              <a:t>Στοιχεία που υπάγονται στο δικηγορικό απόρρητο</a:t>
            </a:r>
            <a:r>
              <a:rPr lang="el-GR" sz="2400">
                <a:solidFill>
                  <a:srgbClr val="000000"/>
                </a:solidFill>
                <a:latin typeface="Times New Roman"/>
                <a:ea typeface="Times New Roman"/>
                <a:cs typeface="Times New Roman"/>
                <a:sym typeface="Times New Roman"/>
              </a:rPr>
              <a:t>:</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στοιχεία προσδιοριστικά της ταυτότητας: το όνομα, διεύθυνση: καταρχήν όχι</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ουσιαστικό περιεχόμενο επικοινωνίας εντολέα-δικηγόρου: κάθε προφορική και έγγραφη επικοινωνία, παράδοση στοιχείων, εγγράφων, κλπ. Ακόμα και το αίτημα του εντολέα προς τον δικηγόρο για την παροχή συγκεκριμένης νομικής συμβουλής.</a:t>
            </a:r>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u="sng">
                <a:solidFill>
                  <a:srgbClr val="000000"/>
                </a:solidFill>
                <a:latin typeface="Times New Roman"/>
                <a:ea typeface="Times New Roman"/>
                <a:cs typeface="Times New Roman"/>
                <a:sym typeface="Times New Roman"/>
              </a:rPr>
              <a:t> Πρόσωπα που καταλαμβάνει:</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Δικηγόροι (ακόμα και αφού χάσουν την ιδιότητα του δικηγόρου)</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Ασκούμενοι δικηγόροι (α.11 παρ.3 εδ.α’ Κ.Δ.)</a:t>
            </a: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Noto Sans Symbols"/>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Noto Sans Symbols"/>
              <a:buNone/>
            </a:pPr>
            <a:endParaRPr sz="2400">
              <a:solidFill>
                <a:srgbClr val="000000"/>
              </a:solidFill>
              <a:latin typeface="Times New Roman"/>
              <a:ea typeface="Times New Roman"/>
              <a:cs typeface="Times New Roman"/>
              <a:sym typeface="Times New Roman"/>
            </a:endParaRPr>
          </a:p>
        </p:txBody>
      </p:sp>
      <p:pic>
        <p:nvPicPr>
          <p:cNvPr id="241" name="Google Shape;241;p6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42" name="Google Shape;242;p6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43" name="Google Shape;243;p6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44" name="Google Shape;244;p65"/>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704"/>
        <p:cNvGrpSpPr/>
        <p:nvPr/>
      </p:nvGrpSpPr>
      <p:grpSpPr>
        <a:xfrm>
          <a:off x="0" y="0"/>
          <a:ext cx="0" cy="0"/>
          <a:chOff x="0" y="0"/>
          <a:chExt cx="0" cy="0"/>
        </a:xfrm>
      </p:grpSpPr>
      <p:sp>
        <p:nvSpPr>
          <p:cNvPr id="705" name="Google Shape;705;p116"/>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3.</a:t>
            </a:r>
            <a:r>
              <a:rPr lang="el-GR" sz="2400" b="1" i="1" u="sng" dirty="0">
                <a:solidFill>
                  <a:srgbClr val="000000"/>
                </a:solidFill>
                <a:latin typeface="Gill Sans"/>
                <a:ea typeface="Gill Sans"/>
                <a:cs typeface="Gill Sans"/>
                <a:sym typeface="Gill Sans"/>
              </a:rPr>
              <a:t> </a:t>
            </a:r>
            <a:r>
              <a:rPr lang="el-GR" sz="2400" b="1" i="1" u="sng" dirty="0" err="1">
                <a:solidFill>
                  <a:srgbClr val="000000"/>
                </a:solidFill>
                <a:latin typeface="Gill Sans"/>
                <a:ea typeface="Gill Sans"/>
                <a:cs typeface="Gill Sans"/>
                <a:sym typeface="Gill Sans"/>
              </a:rPr>
              <a:t>Βιντεοεπιτήρηση</a:t>
            </a:r>
            <a:r>
              <a:rPr lang="el-GR" sz="2400" b="1" i="1" u="sng" dirty="0">
                <a:solidFill>
                  <a:srgbClr val="000000"/>
                </a:solidFill>
                <a:latin typeface="Gill Sans"/>
                <a:ea typeface="Gill Sans"/>
                <a:cs typeface="Gill Sans"/>
                <a:sym typeface="Gill Sans"/>
              </a:rPr>
              <a:t> </a:t>
            </a:r>
            <a:endParaRPr dirty="0"/>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iv) Απαγορεύσεις </a:t>
            </a: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Το σύστημα </a:t>
            </a:r>
            <a:r>
              <a:rPr lang="el-GR" sz="2400" dirty="0" err="1">
                <a:solidFill>
                  <a:srgbClr val="000000"/>
                </a:solidFill>
                <a:latin typeface="Times New Roman"/>
                <a:ea typeface="Times New Roman"/>
                <a:cs typeface="Times New Roman"/>
                <a:sym typeface="Times New Roman"/>
              </a:rPr>
              <a:t>βιντεοεπιτήρησης</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δεν θα πρέπει να χρησιμοποιείται για την επιτήρηση των εργαζομένων εντός των δικηγορικών γραφείων</a:t>
            </a:r>
            <a:r>
              <a:rPr lang="el-GR" sz="2400" dirty="0">
                <a:solidFill>
                  <a:srgbClr val="000000"/>
                </a:solidFill>
                <a:latin typeface="Times New Roman"/>
                <a:ea typeface="Times New Roman"/>
                <a:cs typeface="Times New Roman"/>
                <a:sym typeface="Times New Roman"/>
              </a:rPr>
              <a:t>, εκτός από ειδικές εξαιρετικές περιπτώσεις, όπου αυτό δικαιολογείται από τη φύση και τις συνθήκες εργασίας και είναι απαραίτητο για την προστασία της υγείας και της ασφάλειας των εργαζομένων. Απαγορεύεται η </a:t>
            </a:r>
            <a:r>
              <a:rPr lang="el-GR" sz="2400" dirty="0" err="1">
                <a:solidFill>
                  <a:srgbClr val="000000"/>
                </a:solidFill>
                <a:latin typeface="Times New Roman"/>
                <a:ea typeface="Times New Roman"/>
                <a:cs typeface="Times New Roman"/>
                <a:sym typeface="Times New Roman"/>
              </a:rPr>
              <a:t>βιντεοεπιτήρηση</a:t>
            </a:r>
            <a:r>
              <a:rPr lang="el-GR" sz="2400" dirty="0">
                <a:solidFill>
                  <a:srgbClr val="000000"/>
                </a:solidFill>
                <a:latin typeface="Times New Roman"/>
                <a:ea typeface="Times New Roman"/>
                <a:cs typeface="Times New Roman"/>
                <a:sym typeface="Times New Roman"/>
              </a:rPr>
              <a:t> σε αίθουσες γραφείων ή διαδρόμων του χώρου εργασίας και σε χώρους που οι εργαζόμενοι έχουν αυξημένες προσδοκίες για την </a:t>
            </a:r>
            <a:r>
              <a:rPr lang="el-GR" sz="2400" dirty="0" err="1">
                <a:solidFill>
                  <a:srgbClr val="000000"/>
                </a:solidFill>
                <a:latin typeface="Times New Roman"/>
                <a:ea typeface="Times New Roman"/>
                <a:cs typeface="Times New Roman"/>
                <a:sym typeface="Times New Roman"/>
              </a:rPr>
              <a:t>ιδιωτικότητά</a:t>
            </a:r>
            <a:r>
              <a:rPr lang="el-GR" sz="2400" dirty="0">
                <a:solidFill>
                  <a:srgbClr val="000000"/>
                </a:solidFill>
                <a:latin typeface="Times New Roman"/>
                <a:ea typeface="Times New Roman"/>
                <a:cs typeface="Times New Roman"/>
                <a:sym typeface="Times New Roman"/>
              </a:rPr>
              <a:t> τους, όπως τουαλέτες και προθάλαμοι τουαλετών, μπάνια, αίθουσα αναμονής, αποδυτήρια και χώροι ανάπαυσης</a:t>
            </a:r>
            <a:r>
              <a:rPr lang="el-GR" sz="2400" dirty="0">
                <a:solidFill>
                  <a:srgbClr val="000000"/>
                </a:solidFill>
                <a:latin typeface="Gill Sans"/>
                <a:ea typeface="Gill Sans"/>
                <a:cs typeface="Gill Sans"/>
                <a:sym typeface="Gill Sans"/>
              </a:rPr>
              <a:t>. </a:t>
            </a:r>
            <a:endParaRPr dirty="0"/>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v) Για πόσο χρονικό διάστημα μπορεί να διατηρηθεί το υλικό των καμερών;</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Τα δεδομένα πρέπει να τηρούνται τον ελάχιστο δυνατό χρόνο, ενδεικτικά </a:t>
            </a:r>
            <a:r>
              <a:rPr lang="el-GR" sz="2400" u="sng" dirty="0">
                <a:solidFill>
                  <a:srgbClr val="000000"/>
                </a:solidFill>
                <a:latin typeface="Times New Roman"/>
                <a:ea typeface="Times New Roman"/>
                <a:cs typeface="Times New Roman"/>
                <a:sym typeface="Times New Roman"/>
              </a:rPr>
              <a:t>μία εβδομάδα</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πάντως όχι για διάστημα μεγαλύτερο των 15 ημερών</a:t>
            </a:r>
            <a:r>
              <a:rPr lang="el-GR" sz="2400"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Εάν αυτά περιλαμβάνουν κάποιο συμβάν που έχει διαδραματιστεί, αυτά θα πρέπει να αντιγραφούν σε ξεχωριστό αρχείο το οποίο μπορεί να διατηρηθεί το πολύ για 30 ημέρες. Αν η εν λόγω καταγραφή αφορά τρίτο πρόσωπο, μπορεί να διατηρηθεί για 3 μήνες.</a:t>
            </a:r>
            <a:endParaRPr dirty="0"/>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06" name="Google Shape;706;p11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07" name="Google Shape;707;p11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08" name="Google Shape;708;p11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09" name="Google Shape;709;p116"/>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714" name="Google Shape;714;p117"/>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3.</a:t>
            </a:r>
            <a:r>
              <a:rPr lang="el-GR" sz="2400" b="1" i="1" u="sng" dirty="0">
                <a:solidFill>
                  <a:srgbClr val="000000"/>
                </a:solidFill>
                <a:latin typeface="Gill Sans"/>
                <a:ea typeface="Gill Sans"/>
                <a:cs typeface="Gill Sans"/>
                <a:sym typeface="Gill Sans"/>
              </a:rPr>
              <a:t> </a:t>
            </a:r>
            <a:r>
              <a:rPr lang="el-GR" sz="2400" b="1" i="1" u="sng" dirty="0" err="1">
                <a:solidFill>
                  <a:srgbClr val="000000"/>
                </a:solidFill>
                <a:latin typeface="Gill Sans"/>
                <a:ea typeface="Gill Sans"/>
                <a:cs typeface="Gill Sans"/>
                <a:sym typeface="Gill Sans"/>
              </a:rPr>
              <a:t>Βιντεοεπιτήρηση</a:t>
            </a:r>
            <a:r>
              <a:rPr lang="el-GR" sz="2400" b="1" i="1" u="sng"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Κατά το σχέδιο του </a:t>
            </a:r>
            <a:r>
              <a:rPr lang="el-GR" sz="2400" b="1" dirty="0" err="1">
                <a:solidFill>
                  <a:srgbClr val="000000"/>
                </a:solidFill>
                <a:latin typeface="Times New Roman"/>
                <a:ea typeface="Times New Roman"/>
                <a:cs typeface="Times New Roman"/>
                <a:sym typeface="Times New Roman"/>
              </a:rPr>
              <a:t>εφαρμοστικού</a:t>
            </a:r>
            <a:r>
              <a:rPr lang="el-GR" sz="2400" b="1" dirty="0">
                <a:solidFill>
                  <a:srgbClr val="000000"/>
                </a:solidFill>
                <a:latin typeface="Times New Roman"/>
                <a:ea typeface="Times New Roman"/>
                <a:cs typeface="Times New Roman"/>
                <a:sym typeface="Times New Roman"/>
              </a:rPr>
              <a:t> νόμου</a:t>
            </a:r>
            <a:r>
              <a:rPr lang="el-GR" sz="2400" dirty="0">
                <a:solidFill>
                  <a:srgbClr val="000000"/>
                </a:solidFill>
                <a:latin typeface="Times New Roman"/>
                <a:ea typeface="Times New Roman"/>
                <a:cs typeface="Times New Roman"/>
                <a:sym typeface="Times New Roman"/>
              </a:rPr>
              <a:t>, ο οποίος </a:t>
            </a:r>
            <a:r>
              <a:rPr lang="el-GR" sz="2400" u="sng" dirty="0">
                <a:solidFill>
                  <a:srgbClr val="000000"/>
                </a:solidFill>
                <a:latin typeface="Times New Roman"/>
                <a:ea typeface="Times New Roman"/>
                <a:cs typeface="Times New Roman"/>
                <a:sym typeface="Times New Roman"/>
              </a:rPr>
              <a:t>δεν έχει ακόμα ψηφισθεί</a:t>
            </a:r>
            <a:r>
              <a:rPr lang="el-GR" sz="2400" dirty="0">
                <a:solidFill>
                  <a:srgbClr val="000000"/>
                </a:solidFill>
                <a:latin typeface="Times New Roman"/>
                <a:ea typeface="Times New Roman"/>
                <a:cs typeface="Times New Roman"/>
                <a:sym typeface="Times New Roman"/>
              </a:rPr>
              <a:t>: </a:t>
            </a:r>
            <a:r>
              <a:rPr lang="el-GR" sz="2400" dirty="0" smtClean="0">
                <a:solidFill>
                  <a:srgbClr val="000000"/>
                </a:solidFill>
                <a:latin typeface="Times New Roman"/>
                <a:ea typeface="Times New Roman"/>
                <a:cs typeface="Times New Roman"/>
                <a:sym typeface="Times New Roman"/>
              </a:rPr>
              <a:t>«</a:t>
            </a:r>
            <a:r>
              <a:rPr lang="el-GR" sz="2400" i="1" dirty="0" smtClean="0">
                <a:solidFill>
                  <a:srgbClr val="000000"/>
                </a:solidFill>
                <a:latin typeface="Times New Roman"/>
                <a:ea typeface="Times New Roman"/>
                <a:cs typeface="Times New Roman"/>
                <a:sym typeface="Times New Roman"/>
              </a:rPr>
              <a:t>Σε </a:t>
            </a:r>
            <a:r>
              <a:rPr lang="el-GR" sz="2400" i="1" dirty="0">
                <a:solidFill>
                  <a:srgbClr val="000000"/>
                </a:solidFill>
                <a:latin typeface="Times New Roman"/>
                <a:ea typeface="Times New Roman"/>
                <a:cs typeface="Times New Roman"/>
                <a:sym typeface="Times New Roman"/>
              </a:rPr>
              <a:t>περίπτωση συμβάντος που αφορά τον σκοπό της επεξεργασίας, ο υπεύθυνος επεξεργασίας επιτρέπεται να τηρεί τις λήψεις, στις οποίες έχει καταγραφεί το συγκεκριμένο συμβάν σε χωριστό αρχείο για τρεις (3) μήνες.</a:t>
            </a:r>
            <a:r>
              <a:rPr lang="el-GR" sz="2400" dirty="0">
                <a:solidFill>
                  <a:srgbClr val="000000"/>
                </a:solidFill>
                <a:latin typeface="Times New Roman"/>
                <a:ea typeface="Times New Roman"/>
                <a:cs typeface="Times New Roman"/>
                <a:sym typeface="Times New Roman"/>
              </a:rPr>
              <a:t> Μετά την πάροδο του ανωτέρω χρονικού διαστήματος ο υπεύθυνος επεξεργασίας μπορεί να τηρεί τα δεδομένα για μεγαλύτερο συγκεκριμένο χρονικό διάστημα μόνο σε εξαιρετικές περιπτώσεις όπου το συμβάν χρήζει περαιτέρω διερεύνησης. Στην περίπτωση αυτή ο υπεύθυνος επεξεργασίας έχει την υποχρέωση να ενημερώσει την Αρχή για το αναγκαίο χρονικό διάστημα τήρησης των εν λόγω λήψεων</a:t>
            </a:r>
            <a:r>
              <a:rPr lang="el-GR" sz="2400" dirty="0" smtClean="0">
                <a:solidFill>
                  <a:srgbClr val="000000"/>
                </a:solidFill>
                <a:latin typeface="Times New Roman"/>
                <a:ea typeface="Times New Roman"/>
                <a:cs typeface="Times New Roman"/>
                <a:sym typeface="Times New Roman"/>
              </a:rPr>
              <a:t>.»</a:t>
            </a:r>
            <a:endParaRPr dirty="0"/>
          </a:p>
          <a:p>
            <a:pPr marL="0" marR="0" lvl="0" indent="0" algn="ctr" rtl="0">
              <a:spcBef>
                <a:spcPts val="0"/>
              </a:spcBef>
              <a:spcAft>
                <a:spcPts val="0"/>
              </a:spcAft>
              <a:buNone/>
            </a:pPr>
            <a:r>
              <a:rPr lang="el-GR" sz="2400" b="1" dirty="0" err="1">
                <a:solidFill>
                  <a:srgbClr val="000000"/>
                </a:solidFill>
                <a:latin typeface="Gill Sans"/>
                <a:ea typeface="Gill Sans"/>
                <a:cs typeface="Gill Sans"/>
                <a:sym typeface="Gill Sans"/>
              </a:rPr>
              <a:t>Check</a:t>
            </a:r>
            <a:r>
              <a:rPr lang="el-GR" sz="2400" b="1" dirty="0">
                <a:solidFill>
                  <a:srgbClr val="000000"/>
                </a:solidFill>
                <a:latin typeface="Gill Sans"/>
                <a:ea typeface="Gill Sans"/>
                <a:cs typeface="Gill Sans"/>
                <a:sym typeface="Gill Sans"/>
              </a:rPr>
              <a:t> </a:t>
            </a:r>
            <a:r>
              <a:rPr lang="el-GR" sz="2400" b="1" dirty="0" err="1">
                <a:solidFill>
                  <a:srgbClr val="000000"/>
                </a:solidFill>
                <a:latin typeface="Gill Sans"/>
                <a:ea typeface="Gill Sans"/>
                <a:cs typeface="Gill Sans"/>
                <a:sym typeface="Gill Sans"/>
              </a:rPr>
              <a:t>List</a:t>
            </a: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Πινακίδες </a:t>
            </a:r>
            <a:r>
              <a:rPr lang="el-GR" sz="2400" dirty="0" err="1">
                <a:solidFill>
                  <a:srgbClr val="000000"/>
                </a:solidFill>
                <a:latin typeface="Times New Roman"/>
                <a:ea typeface="Times New Roman"/>
                <a:cs typeface="Times New Roman"/>
                <a:sym typeface="Times New Roman"/>
              </a:rPr>
              <a:t>βιντεοεπιτήρησης</a:t>
            </a: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Έλεγχος νομιμότητας εγκατάστασης συστήματος </a:t>
            </a:r>
            <a:r>
              <a:rPr lang="el-GR" sz="2400" dirty="0" err="1">
                <a:solidFill>
                  <a:srgbClr val="000000"/>
                </a:solidFill>
                <a:latin typeface="Times New Roman"/>
                <a:ea typeface="Times New Roman"/>
                <a:cs typeface="Times New Roman"/>
                <a:sym typeface="Times New Roman"/>
              </a:rPr>
              <a:t>βιντεοεπιτήρησης</a:t>
            </a:r>
            <a:r>
              <a:rPr lang="el-GR" sz="2400" dirty="0">
                <a:solidFill>
                  <a:srgbClr val="000000"/>
                </a:solidFill>
                <a:latin typeface="Times New Roman"/>
                <a:ea typeface="Times New Roman"/>
                <a:cs typeface="Times New Roman"/>
                <a:sym typeface="Times New Roman"/>
              </a:rPr>
              <a:t> σε χώρους του δικηγορικού γραφείου.</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15" name="Google Shape;715;p11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16" name="Google Shape;716;p11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17" name="Google Shape;717;p11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18" name="Google Shape;718;p117"/>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722"/>
        <p:cNvGrpSpPr/>
        <p:nvPr/>
      </p:nvGrpSpPr>
      <p:grpSpPr>
        <a:xfrm>
          <a:off x="0" y="0"/>
          <a:ext cx="0" cy="0"/>
          <a:chOff x="0" y="0"/>
          <a:chExt cx="0" cy="0"/>
        </a:xfrm>
      </p:grpSpPr>
      <p:sp>
        <p:nvSpPr>
          <p:cNvPr id="723" name="Google Shape;723;p118"/>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4. Προμηθευτές/Συνεργάτες και προμηθευτές υπηρεσιών</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i) Ποιος είναι ο εκτελών την επεξεργασία;</a:t>
            </a: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Βάσει του άρθρου 4, ο εκτελών την επεξεργασία είναι «</a:t>
            </a:r>
            <a:r>
              <a:rPr lang="el-GR" sz="2400" i="1" dirty="0">
                <a:solidFill>
                  <a:srgbClr val="000000"/>
                </a:solidFill>
                <a:latin typeface="Times New Roman"/>
                <a:ea typeface="Times New Roman"/>
                <a:cs typeface="Times New Roman"/>
                <a:sym typeface="Times New Roman"/>
              </a:rPr>
              <a:t>το φυσικό ή νομικό πρόσωπο, η δημόσια αρχή, η υπηρεσία ή άλλος φορέας που επεξεργάζεται δεδομένα προσωπικού χαρακτήρα για λογαριασμό του υπευθύνου επεξεργασίας</a:t>
            </a:r>
            <a:r>
              <a:rPr lang="el-GR" sz="2400" dirty="0">
                <a:solidFill>
                  <a:srgbClr val="000000"/>
                </a:solidFill>
                <a:latin typeface="Times New Roman"/>
                <a:ea typeface="Times New Roman"/>
                <a:cs typeface="Times New Roman"/>
                <a:sym typeface="Times New Roman"/>
              </a:rPr>
              <a:t>». Επομένως, </a:t>
            </a:r>
            <a:r>
              <a:rPr lang="el-GR" sz="2400" u="sng" dirty="0">
                <a:solidFill>
                  <a:srgbClr val="000000"/>
                </a:solidFill>
                <a:latin typeface="Times New Roman"/>
                <a:ea typeface="Times New Roman"/>
                <a:cs typeface="Times New Roman"/>
                <a:sym typeface="Times New Roman"/>
              </a:rPr>
              <a:t>εκτελών ενός δικηγορικού γραφείου </a:t>
            </a:r>
            <a:r>
              <a:rPr lang="el-GR" sz="2400" b="1" dirty="0">
                <a:solidFill>
                  <a:srgbClr val="000000"/>
                </a:solidFill>
                <a:latin typeface="Times New Roman"/>
                <a:ea typeface="Times New Roman"/>
                <a:cs typeface="Times New Roman"/>
                <a:sym typeface="Times New Roman"/>
              </a:rPr>
              <a:t>είναι το πρόσωπο που επεξεργάζεται δεδομένα ενός προσώπου για λογαριασμό του δικηγορικού γραφείου, όπως ο λογιστής, ο τεχνικός πληροφορικής</a:t>
            </a:r>
            <a:r>
              <a:rPr lang="el-GR" sz="2400" dirty="0">
                <a:solidFill>
                  <a:srgbClr val="000000"/>
                </a:solidFill>
                <a:latin typeface="Times New Roman"/>
                <a:ea typeface="Times New Roman"/>
                <a:cs typeface="Times New Roman"/>
                <a:sym typeface="Times New Roman"/>
              </a:rPr>
              <a:t> κ.ά.</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ii) Τι πρέπει να εφαρμόζεται κατά την ανάθεση της επεξεργασίας;</a:t>
            </a: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Σύμφωνα με το άρθρο 28.3 του Γενικού Κανονισμού η επεξεργασία από τον εκτελούντα διέπεται </a:t>
            </a:r>
            <a:r>
              <a:rPr lang="el-GR" sz="2400" u="sng" dirty="0">
                <a:solidFill>
                  <a:srgbClr val="000000"/>
                </a:solidFill>
                <a:latin typeface="Times New Roman"/>
                <a:ea typeface="Times New Roman"/>
                <a:cs typeface="Times New Roman"/>
                <a:sym typeface="Times New Roman"/>
              </a:rPr>
              <a:t>από σύμβαση ή άλλη νομική πράξη </a:t>
            </a:r>
            <a:r>
              <a:rPr lang="el-GR" sz="2400" dirty="0">
                <a:solidFill>
                  <a:srgbClr val="000000"/>
                </a:solidFill>
                <a:latin typeface="Times New Roman"/>
                <a:ea typeface="Times New Roman"/>
                <a:cs typeface="Times New Roman"/>
                <a:sym typeface="Times New Roman"/>
              </a:rPr>
              <a:t>με τον υπεύθυνο επεξεργασίας, στην οποία καθορίζονται σαφώς τα ακόλουθα : </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το αντικείμενο</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τη διάρκεια της επεξεργασίας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τη φύση και τον σκοπό της επεξεργασίας</a:t>
            </a: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το είδος των προσωπικών δεδομένων που τυγχάνουν επεξεργασίας</a:t>
            </a: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τις κατηγορίες των υποκειμένων των δεδομένων </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τα δικαιώματα και τις υποχρεώσεις του υπευθύνου επεξεργασίας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τα μέτρα ασφαλείας που εφαρμόζονται σε σχέση με την επεξεργασία που θα πραγματοποιηθεί</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24" name="Google Shape;724;p11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25" name="Google Shape;725;p11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26" name="Google Shape;726;p11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27" name="Google Shape;727;p118"/>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119"/>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4. Προμηθευτές/Συνεργάτες και προμηθευτές υπηρεσιών</a:t>
            </a: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Η εν λόγω νομική πράξη πρέπει επίσης να ορίζει τις υποχρεώσεις του εκτελούντος σχετικά με: </a:t>
            </a: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 δυνατότητα επεξεργασίας δεδομένων μόνο βάσει καταγεγραμμένων εντολών </a:t>
            </a:r>
            <a:r>
              <a:rPr lang="el-GR" sz="2400" dirty="0" smtClean="0">
                <a:solidFill>
                  <a:srgbClr val="000000"/>
                </a:solidFill>
                <a:latin typeface="Times New Roman"/>
                <a:ea typeface="Times New Roman"/>
                <a:cs typeface="Times New Roman"/>
                <a:sym typeface="Times New Roman"/>
              </a:rPr>
              <a:t>του υπεύθυνου </a:t>
            </a:r>
            <a:r>
              <a:rPr lang="el-GR" sz="2400" dirty="0">
                <a:solidFill>
                  <a:srgbClr val="000000"/>
                </a:solidFill>
                <a:latin typeface="Times New Roman"/>
                <a:ea typeface="Times New Roman"/>
                <a:cs typeface="Times New Roman"/>
                <a:sym typeface="Times New Roman"/>
              </a:rPr>
              <a:t>επεξεργασίας για τη διαβίβαση δεδομένων σε τρίτη χώρα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 δέσμευση τήρησης εμπιστευτικότητας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την άσκηση των δικαιωμάτων των υποκειμένων</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το ότι θα πρέπει να επικουρεί τον υπεύθυνο επεξεργασίας με τα κατάλληλα τεχνικά και   οργανωτικά μέτρα, στο μέγιστο βαθμό ώστε να εκπληρωθεί η υποχρέωση απάντησης στα </a:t>
            </a: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αιτήματα του ενδιαφερομένων προσώπων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τη συνδρομή προς τον υπεύθυνο επεξεργασίας για τη διασφάλιση της συμμόρφωσης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33" name="Google Shape;733;p11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34" name="Google Shape;734;p11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35" name="Google Shape;735;p11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36" name="Google Shape;736;p119"/>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740"/>
        <p:cNvGrpSpPr/>
        <p:nvPr/>
      </p:nvGrpSpPr>
      <p:grpSpPr>
        <a:xfrm>
          <a:off x="0" y="0"/>
          <a:ext cx="0" cy="0"/>
          <a:chOff x="0" y="0"/>
          <a:chExt cx="0" cy="0"/>
        </a:xfrm>
      </p:grpSpPr>
      <p:sp>
        <p:nvSpPr>
          <p:cNvPr id="741" name="Google Shape;741;p120"/>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4. Προμηθευτές/Συνεργάτες και προμηθευτές υπηρεσιών</a:t>
            </a: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iii) Τι πρέπει να κάνει το δικηγορικό γραφείο με τους εκτελούντες με τους οποίους</a:t>
            </a:r>
            <a:br>
              <a:rPr lang="el-GR" sz="2400" b="1" u="sng" dirty="0">
                <a:solidFill>
                  <a:srgbClr val="000000"/>
                </a:solidFill>
                <a:latin typeface="Times New Roman"/>
                <a:ea typeface="Times New Roman"/>
                <a:cs typeface="Times New Roman"/>
                <a:sym typeface="Times New Roman"/>
              </a:rPr>
            </a:br>
            <a:r>
              <a:rPr lang="el-GR" sz="2400" b="1" u="sng" dirty="0">
                <a:solidFill>
                  <a:srgbClr val="000000"/>
                </a:solidFill>
                <a:latin typeface="Times New Roman"/>
                <a:ea typeface="Times New Roman"/>
                <a:cs typeface="Times New Roman"/>
                <a:sym typeface="Times New Roman"/>
              </a:rPr>
              <a:t>βρίσκεται ήδη σε συνεργασία;</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Τα δικηγορικά γραφεία </a:t>
            </a:r>
            <a:r>
              <a:rPr lang="el-GR" sz="2400" u="sng" dirty="0">
                <a:solidFill>
                  <a:srgbClr val="000000"/>
                </a:solidFill>
                <a:latin typeface="Times New Roman"/>
                <a:ea typeface="Times New Roman"/>
                <a:cs typeface="Times New Roman"/>
                <a:sym typeface="Times New Roman"/>
              </a:rPr>
              <a:t>θα πρέπει να διερευνούν τις εγγυήσεις που εφαρμόζουν οι εκτελούντες</a:t>
            </a:r>
            <a:r>
              <a:rPr lang="el-GR" sz="2400" dirty="0">
                <a:solidFill>
                  <a:srgbClr val="000000"/>
                </a:solidFill>
                <a:latin typeface="Times New Roman"/>
                <a:ea typeface="Times New Roman"/>
                <a:cs typeface="Times New Roman"/>
                <a:sym typeface="Times New Roman"/>
              </a:rPr>
              <a:t> ώστε να εξασφαλίσουν τη συμμόρφωσή τους με τον Γενικό Κανονισμό.</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Σε περίπτωση που το δικηγορικό γραφείο εντοπίσει ελλείψεις στα συμβατικά κείμενα, καθώς και στα ληφθέντα από τον εκτελούντα μέτρα, θα πρέπει να συνάψουν μια τροποποίηση της μεταξύ τους σύμβασης προκειμένου να καλυφθούν τα εν λόγω κενά.</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err="1">
                <a:solidFill>
                  <a:srgbClr val="000000"/>
                </a:solidFill>
                <a:latin typeface="Gill Sans"/>
                <a:ea typeface="Gill Sans"/>
                <a:cs typeface="Gill Sans"/>
                <a:sym typeface="Gill Sans"/>
              </a:rPr>
              <a:t>Check</a:t>
            </a:r>
            <a:r>
              <a:rPr lang="el-GR" sz="2400" b="1" dirty="0">
                <a:solidFill>
                  <a:srgbClr val="000000"/>
                </a:solidFill>
                <a:latin typeface="Gill Sans"/>
                <a:ea typeface="Gill Sans"/>
                <a:cs typeface="Gill Sans"/>
                <a:sym typeface="Gill Sans"/>
              </a:rPr>
              <a:t> </a:t>
            </a:r>
            <a:r>
              <a:rPr lang="el-GR" sz="2400" b="1" dirty="0" err="1">
                <a:solidFill>
                  <a:srgbClr val="000000"/>
                </a:solidFill>
                <a:latin typeface="Gill Sans"/>
                <a:ea typeface="Gill Sans"/>
                <a:cs typeface="Gill Sans"/>
                <a:sym typeface="Gill Sans"/>
              </a:rPr>
              <a:t>List</a:t>
            </a:r>
            <a:endParaRPr dirty="0"/>
          </a:p>
          <a:p>
            <a:pPr marL="0" marR="0" lvl="0" indent="0" algn="ctr"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 Εντοπισμός των εκτελούντων με διαφορετικό αντικείμενο επεξεργασίας δεδομένων</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Επιβεβαίωση της συμμόρφωσης των εκτελούντων και των μέτρων που έχουν προβλεφθεί στη σύμβαση με τον εκτελούντα</a:t>
            </a:r>
            <a:endParaRPr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Σύναψη τροποποίησης της σύμβασης μεταξύ δικηγορικού γραφείου και εκτελούντα, εάν κριθεί απαραίτητο</a:t>
            </a:r>
            <a:endParaRPr dirty="0"/>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42" name="Google Shape;742;p12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43" name="Google Shape;743;p12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44" name="Google Shape;744;p12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45" name="Google Shape;745;p120"/>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sp>
        <p:nvSpPr>
          <p:cNvPr id="750" name="Google Shape;750;p121"/>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5. Ιστοσελίδες</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Τα δικηγορικά γραφεία συχνά διατηρούν ιστοσελίδες προκειμένου να προωθήσουν τις υπηρεσίες τους, να παρουσιάσουν τους συνεργάτες τους, να εκθέσουν το αντικείμενό τους ή και να δημοσιεύσουν άρθρα. Συνάμα μέσω της ιστοσελίδας τους ενδέχεται να συλλέγονται προσωπικά δεδομένα με διαφόρους τρόπους, όπως μέσω:</a:t>
            </a:r>
            <a:endParaRPr dirty="0"/>
          </a:p>
          <a:p>
            <a:pPr marL="914400" marR="0" lvl="2" indent="-152400" algn="just"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ερωτηματολογίου</a:t>
            </a:r>
            <a:endParaRPr dirty="0"/>
          </a:p>
          <a:p>
            <a:pPr marL="914400" marR="0" lvl="2" indent="-152400" algn="just"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ηλεκτρονικής διαβούλευσης</a:t>
            </a:r>
            <a:endParaRPr dirty="0"/>
          </a:p>
          <a:p>
            <a:pPr marL="914400" marR="0" lvl="2" indent="-152400" algn="just"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φόρμας επικοινωνίας</a:t>
            </a:r>
            <a:endParaRPr dirty="0"/>
          </a:p>
          <a:p>
            <a:pPr marL="914400" marR="0" lvl="2" indent="-152400" algn="just"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a:t>
            </a:r>
            <a:r>
              <a:rPr lang="el-GR" sz="2400" b="0" i="0" u="none" strike="noStrike" cap="none" dirty="0" err="1">
                <a:solidFill>
                  <a:srgbClr val="000000"/>
                </a:solidFill>
                <a:latin typeface="Times New Roman"/>
                <a:ea typeface="Times New Roman"/>
                <a:cs typeface="Times New Roman"/>
                <a:sym typeface="Times New Roman"/>
              </a:rPr>
              <a:t>Cookies</a:t>
            </a:r>
            <a:endParaRPr sz="2400" b="0" i="0" u="none" strike="noStrike" cap="none" dirty="0">
              <a:solidFill>
                <a:srgbClr val="000000"/>
              </a:solidFill>
              <a:latin typeface="Times New Roman"/>
              <a:ea typeface="Times New Roman"/>
              <a:cs typeface="Times New Roman"/>
              <a:sym typeface="Times New Roman"/>
            </a:endParaRPr>
          </a:p>
          <a:p>
            <a:pPr marL="914400" marR="0" lvl="2" indent="0" algn="just" rtl="0">
              <a:spcBef>
                <a:spcPts val="0"/>
              </a:spcBef>
              <a:spcAft>
                <a:spcPts val="0"/>
              </a:spcAft>
              <a:buNone/>
            </a:pPr>
            <a:endParaRPr sz="2400" b="0" i="0" u="none" strike="noStrike" cap="none"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latin typeface="Times New Roman"/>
                <a:ea typeface="Times New Roman"/>
                <a:cs typeface="Times New Roman"/>
                <a:sym typeface="Times New Roman"/>
              </a:rPr>
              <a:t>i) </a:t>
            </a:r>
            <a:r>
              <a:rPr lang="el-GR" sz="2400" b="1" dirty="0">
                <a:solidFill>
                  <a:srgbClr val="000000"/>
                </a:solidFill>
                <a:latin typeface="Times New Roman"/>
                <a:ea typeface="Times New Roman"/>
                <a:cs typeface="Times New Roman"/>
                <a:sym typeface="Times New Roman"/>
              </a:rPr>
              <a:t>Ποιες είναι οι υποχρεώσεις του δικηγόρου κατά τη συλλογή προσωπικών δεδομένων μέσω </a:t>
            </a:r>
            <a:r>
              <a:rPr lang="el-GR" sz="2400" b="1" dirty="0" err="1">
                <a:solidFill>
                  <a:srgbClr val="000000"/>
                </a:solidFill>
                <a:latin typeface="Times New Roman"/>
                <a:ea typeface="Times New Roman"/>
                <a:cs typeface="Times New Roman"/>
                <a:sym typeface="Times New Roman"/>
              </a:rPr>
              <a:t>μέσω</a:t>
            </a:r>
            <a:r>
              <a:rPr lang="el-GR" sz="2400" b="1" dirty="0">
                <a:solidFill>
                  <a:srgbClr val="000000"/>
                </a:solidFill>
                <a:latin typeface="Times New Roman"/>
                <a:ea typeface="Times New Roman"/>
                <a:cs typeface="Times New Roman"/>
                <a:sym typeface="Times New Roman"/>
              </a:rPr>
              <a:t> της ιστοσελίδας του;</a:t>
            </a:r>
            <a:endParaRPr sz="2400" b="1" dirty="0">
              <a:solidFill>
                <a:srgbClr val="000000"/>
              </a:solidFill>
              <a:latin typeface="Times New Roman"/>
              <a:ea typeface="Times New Roman"/>
              <a:cs typeface="Times New Roman"/>
              <a:sym typeface="Times New Roman"/>
            </a:endParaRPr>
          </a:p>
          <a:p>
            <a:pPr marL="514350" marR="0" lvl="0" indent="-361950" algn="just" rtl="0">
              <a:spcBef>
                <a:spcPts val="0"/>
              </a:spcBef>
              <a:spcAft>
                <a:spcPts val="0"/>
              </a:spcAft>
              <a:buClr>
                <a:srgbClr val="000000"/>
              </a:buClr>
              <a:buSzPts val="2400"/>
              <a:buFont typeface="Gill Sans"/>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Το δικηγορικό γραφείο </a:t>
            </a:r>
            <a:r>
              <a:rPr lang="el-GR" sz="2400" u="sng" dirty="0">
                <a:solidFill>
                  <a:srgbClr val="000000"/>
                </a:solidFill>
                <a:latin typeface="Times New Roman"/>
                <a:ea typeface="Times New Roman"/>
                <a:cs typeface="Times New Roman"/>
                <a:sym typeface="Times New Roman"/>
              </a:rPr>
              <a:t>θα πρέπει να εντάξει στ</a:t>
            </a:r>
            <a:r>
              <a:rPr lang="el-GR" sz="2400" i="1" u="sng" dirty="0">
                <a:solidFill>
                  <a:srgbClr val="000000"/>
                </a:solidFill>
                <a:latin typeface="Times New Roman"/>
                <a:ea typeface="Times New Roman"/>
                <a:cs typeface="Times New Roman"/>
                <a:sym typeface="Times New Roman"/>
              </a:rPr>
              <a:t>ο Αρχείο των δραστηριοτήτων επεξεργασίας </a:t>
            </a:r>
            <a:r>
              <a:rPr lang="el-GR" sz="2400" u="sng" dirty="0">
                <a:solidFill>
                  <a:srgbClr val="000000"/>
                </a:solidFill>
                <a:latin typeface="Times New Roman"/>
                <a:ea typeface="Times New Roman"/>
                <a:cs typeface="Times New Roman"/>
                <a:sym typeface="Times New Roman"/>
              </a:rPr>
              <a:t>τις εν λόγω επεξεργασίες που λαμβάνουν χώρα λόγω συλλογής δεδομένων </a:t>
            </a:r>
            <a:r>
              <a:rPr lang="el-GR" sz="2400" dirty="0">
                <a:solidFill>
                  <a:srgbClr val="000000"/>
                </a:solidFill>
                <a:latin typeface="Times New Roman"/>
                <a:ea typeface="Times New Roman"/>
                <a:cs typeface="Times New Roman"/>
                <a:sym typeface="Times New Roman"/>
              </a:rPr>
              <a:t>μέσω του δικτυακού του τόπου και συνάμα να αναρτήσει στο δικτυακό του την αναγκαία ενημέρωση προς τους επισκέπτες/χρήστες.</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51" name="Google Shape;751;p12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52" name="Google Shape;752;p12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53" name="Google Shape;753;p12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54" name="Google Shape;754;p121"/>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122"/>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5. Ιστοσελίδες</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ii))  Σε ποιες ενέργειες πρέπει να προβεί ο δικηγόρος, ώστε να εξασφαλίσει τη συμμόρφωση του κατά την συλλογή και επεξεργασία προσωπικών δεδομένων μέσω της ιστοσελίδας του;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Εκπόνηση και ανάρτηση Πολιτικής Προστασίας Προσωπικών Δεδομένων</a:t>
            </a:r>
            <a:endParaRPr sz="2400" b="1" i="1"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u="sng" dirty="0">
                <a:solidFill>
                  <a:srgbClr val="000000"/>
                </a:solidFill>
                <a:latin typeface="Times New Roman"/>
                <a:ea typeface="Times New Roman"/>
                <a:cs typeface="Times New Roman"/>
                <a:sym typeface="Times New Roman"/>
              </a:rPr>
              <a:t>Εφόσον συλλέγονται προσωπικά δεδομένα μέσω της ιστοσελίδας του δικηγορικού γραφείου θα πρέπει να αναρτάται Πολιτική Προστασίας Προσωπικών Δεδομένων στην οποία θα περιέχονται</a:t>
            </a:r>
            <a:r>
              <a:rPr lang="el-GR" sz="2400" dirty="0">
                <a:solidFill>
                  <a:srgbClr val="000000"/>
                </a:solidFill>
                <a:latin typeface="Times New Roman"/>
                <a:ea typeface="Times New Roman"/>
                <a:cs typeface="Times New Roman"/>
                <a:sym typeface="Times New Roman"/>
              </a:rPr>
              <a:t>:</a:t>
            </a:r>
            <a:r>
              <a:rPr lang="el-GR" sz="2400"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το</a:t>
            </a:r>
            <a:r>
              <a:rPr lang="el-GR" sz="2400" dirty="0">
                <a:solidFill>
                  <a:srgbClr val="000000"/>
                </a:solidFill>
                <a:latin typeface="Gill Sans"/>
                <a:ea typeface="Gill Sans"/>
                <a:cs typeface="Gill Sans"/>
                <a:sym typeface="Gill Sans"/>
              </a:rPr>
              <a:t> </a:t>
            </a:r>
            <a:r>
              <a:rPr lang="el-GR" sz="2400" dirty="0">
                <a:solidFill>
                  <a:srgbClr val="000000"/>
                </a:solidFill>
                <a:latin typeface="Times New Roman"/>
                <a:ea typeface="Times New Roman"/>
                <a:cs typeface="Times New Roman"/>
                <a:sym typeface="Times New Roman"/>
              </a:rPr>
              <a:t>όνομα και τα στοιχεία επικοινωνίας του υπευθύνου επεξεργασίας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τα προσωπικά δεδομένα που συλλέγονται</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οι σκοποί της επεξεργασίας για τους οποίους προορίζονται τα δεδομένα προσωπικού χαρακτήρα  και η νομική βάση για την επεξεργασία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τα έννομα συμφέροντα που επιδιώκονται από τον υπεύθυνο επεξεργασίας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οι αποδέκτες ή οι κατηγορίες αποδεκτών</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η τυχόν διαβίβαση δεδομένων προσωπικού χαρακτήρα σε Τρίτη χώρα </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 </a:t>
            </a:r>
            <a:r>
              <a:rPr lang="el-GR" sz="2400" b="1" dirty="0">
                <a:solidFill>
                  <a:srgbClr val="000000"/>
                </a:solidFill>
                <a:latin typeface="Times New Roman"/>
                <a:ea typeface="Times New Roman"/>
                <a:cs typeface="Times New Roman"/>
                <a:sym typeface="Times New Roman"/>
              </a:rPr>
              <a:t>χρόνος τήρησης των δεδομένων </a:t>
            </a:r>
            <a:r>
              <a:rPr lang="el-GR" sz="2400" dirty="0">
                <a:solidFill>
                  <a:srgbClr val="000000"/>
                </a:solidFill>
                <a:latin typeface="Times New Roman"/>
                <a:ea typeface="Times New Roman"/>
                <a:cs typeface="Times New Roman"/>
                <a:sym typeface="Times New Roman"/>
              </a:rPr>
              <a:t>ή, όταν αυτό είναι αδύνατο, τα κριτήρια που καθορίζουν το εν λόγω διάστημα</a:t>
            </a:r>
            <a:endParaRPr dirty="0"/>
          </a:p>
          <a:p>
            <a:pPr marL="0" marR="0" lvl="0" indent="0" algn="just" rtl="0">
              <a:spcBef>
                <a:spcPts val="0"/>
              </a:spcBef>
              <a:spcAft>
                <a:spcPts val="0"/>
              </a:spcAft>
              <a:buClr>
                <a:srgbClr val="000000"/>
              </a:buClr>
              <a:buSzPts val="2400"/>
              <a:buFont typeface="Arial"/>
              <a:buNone/>
            </a:pP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Arial"/>
              <a:buNone/>
            </a:pP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60" name="Google Shape;760;p12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61" name="Google Shape;761;p12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62" name="Google Shape;762;p12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63" name="Google Shape;763;p122"/>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68" name="Google Shape;768;p123"/>
          <p:cNvSpPr/>
          <p:nvPr/>
        </p:nvSpPr>
        <p:spPr>
          <a:xfrm>
            <a:off x="454025"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5. Ιστοσελίδες</a:t>
            </a:r>
            <a:endParaRPr sz="2400" b="1" i="1"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b="1" i="1" u="sng"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η ενημέρωση για την ύπαρξη δικαιώματος υποβολής αιτήματος για πρόσβαση, διόρθωση, διαγραφή των δεδομένων ή περιορισμό της επεξεργασίας ή δικαιώματος εναντίωσης, </a:t>
            </a:r>
            <a:r>
              <a:rPr lang="el-GR" sz="2400" b="1" dirty="0" err="1">
                <a:solidFill>
                  <a:srgbClr val="000000"/>
                </a:solidFill>
                <a:latin typeface="Times New Roman"/>
                <a:ea typeface="Times New Roman"/>
                <a:cs typeface="Times New Roman"/>
                <a:sym typeface="Times New Roman"/>
              </a:rPr>
              <a:t>φορητότητας</a:t>
            </a:r>
            <a:r>
              <a:rPr lang="el-GR" sz="2400" b="1" dirty="0">
                <a:solidFill>
                  <a:srgbClr val="000000"/>
                </a:solidFill>
                <a:latin typeface="Times New Roman"/>
                <a:ea typeface="Times New Roman"/>
                <a:cs typeface="Times New Roman"/>
                <a:sym typeface="Times New Roman"/>
              </a:rPr>
              <a:t> και ανάκλησης της συγκατάθεσης </a:t>
            </a:r>
            <a:endParaRPr dirty="0"/>
          </a:p>
          <a:p>
            <a:pPr marL="0" marR="0" lvl="0" indent="0" algn="l" rtl="0">
              <a:spcBef>
                <a:spcPts val="0"/>
              </a:spcBef>
              <a:spcAft>
                <a:spcPts val="0"/>
              </a:spcAft>
              <a:buClr>
                <a:srgbClr val="000000"/>
              </a:buClr>
              <a:buSzPts val="2400"/>
              <a:buFont typeface="Arial"/>
              <a:buNone/>
            </a:pPr>
            <a:endParaRPr sz="2400" b="1" i="1"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ενημέρωση για την ύπαρξη δικαιώματος υποβολής καταγγελίας σε εποπτική αρχή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sz="2400" b="1" i="1" u="sng"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Πολιτική </a:t>
            </a:r>
            <a:r>
              <a:rPr lang="el-GR" sz="2400" b="1" i="1" u="sng" dirty="0" err="1">
                <a:solidFill>
                  <a:srgbClr val="000000"/>
                </a:solidFill>
                <a:latin typeface="Times New Roman"/>
                <a:ea typeface="Times New Roman"/>
                <a:cs typeface="Times New Roman"/>
                <a:sym typeface="Times New Roman"/>
              </a:rPr>
              <a:t>Cookies</a:t>
            </a:r>
            <a:endParaRPr sz="2400" b="1" i="1"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Τα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είναι μικρά αρχεία κειμένου τα οποία ένας </a:t>
            </a:r>
            <a:r>
              <a:rPr lang="el-GR" sz="2400" dirty="0" err="1">
                <a:solidFill>
                  <a:srgbClr val="000000"/>
                </a:solidFill>
                <a:latin typeface="Times New Roman"/>
                <a:ea typeface="Times New Roman"/>
                <a:cs typeface="Times New Roman"/>
                <a:sym typeface="Times New Roman"/>
              </a:rPr>
              <a:t>ιστότοπος</a:t>
            </a:r>
            <a:r>
              <a:rPr lang="el-GR" sz="2400" dirty="0">
                <a:solidFill>
                  <a:srgbClr val="000000"/>
                </a:solidFill>
                <a:latin typeface="Times New Roman"/>
                <a:ea typeface="Times New Roman"/>
                <a:cs typeface="Times New Roman"/>
                <a:sym typeface="Times New Roman"/>
              </a:rPr>
              <a:t> αποθηκεύει στον υπολογιστή ή στην κινητή συσκευή ενός χρήστη/επισκέπτη του </a:t>
            </a:r>
            <a:r>
              <a:rPr lang="el-GR" sz="2400" dirty="0" err="1">
                <a:solidFill>
                  <a:srgbClr val="000000"/>
                </a:solidFill>
                <a:latin typeface="Times New Roman"/>
                <a:ea typeface="Times New Roman"/>
                <a:cs typeface="Times New Roman"/>
                <a:sym typeface="Times New Roman"/>
              </a:rPr>
              <a:t>ιστότοπου</a:t>
            </a: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Με τον τρόπο αυτό, ο </a:t>
            </a:r>
            <a:r>
              <a:rPr lang="el-GR" sz="2400" dirty="0" err="1">
                <a:solidFill>
                  <a:srgbClr val="000000"/>
                </a:solidFill>
                <a:latin typeface="Times New Roman"/>
                <a:ea typeface="Times New Roman"/>
                <a:cs typeface="Times New Roman"/>
                <a:sym typeface="Times New Roman"/>
              </a:rPr>
              <a:t>ιστότοπος</a:t>
            </a:r>
            <a:r>
              <a:rPr lang="el-GR" sz="2400" dirty="0">
                <a:solidFill>
                  <a:srgbClr val="000000"/>
                </a:solidFill>
                <a:latin typeface="Times New Roman"/>
                <a:ea typeface="Times New Roman"/>
                <a:cs typeface="Times New Roman"/>
                <a:sym typeface="Times New Roman"/>
              </a:rPr>
              <a:t> θυμάται τις ενέργειές του και τις προτιμήσεις του για ένα χρονικό διάστημα, κι έτσι δεν χρειάζεται να εισάγει τις προτιμήσεις αυτές κάθε φορά που επισκέπτεται τον </a:t>
            </a:r>
            <a:r>
              <a:rPr lang="el-GR" sz="2400" dirty="0" err="1">
                <a:solidFill>
                  <a:srgbClr val="000000"/>
                </a:solidFill>
                <a:latin typeface="Times New Roman"/>
                <a:ea typeface="Times New Roman"/>
                <a:cs typeface="Times New Roman"/>
                <a:sym typeface="Times New Roman"/>
              </a:rPr>
              <a:t>ιστότοπο</a:t>
            </a:r>
            <a:r>
              <a:rPr lang="el-GR" sz="2400" dirty="0">
                <a:solidFill>
                  <a:srgbClr val="000000"/>
                </a:solidFill>
                <a:latin typeface="Times New Roman"/>
                <a:ea typeface="Times New Roman"/>
                <a:cs typeface="Times New Roman"/>
                <a:sym typeface="Times New Roman"/>
              </a:rPr>
              <a:t> ή </a:t>
            </a:r>
            <a:r>
              <a:rPr lang="el-GR" sz="2400" dirty="0" err="1">
                <a:solidFill>
                  <a:srgbClr val="000000"/>
                </a:solidFill>
                <a:latin typeface="Times New Roman"/>
                <a:ea typeface="Times New Roman"/>
                <a:cs typeface="Times New Roman"/>
                <a:sym typeface="Times New Roman"/>
              </a:rPr>
              <a:t>φυλλομετρεί</a:t>
            </a:r>
            <a:r>
              <a:rPr lang="el-GR" sz="2400" dirty="0">
                <a:solidFill>
                  <a:srgbClr val="000000"/>
                </a:solidFill>
                <a:latin typeface="Times New Roman"/>
                <a:ea typeface="Times New Roman"/>
                <a:cs typeface="Times New Roman"/>
                <a:sym typeface="Times New Roman"/>
              </a:rPr>
              <a:t> τις σελίδες του.</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Τα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δεν συλλέγουν πληροφορίες μεμονωμένα, αλλά όταν διαβάζονται από κάποιον </a:t>
            </a:r>
            <a:r>
              <a:rPr lang="el-GR" sz="2400" dirty="0" err="1">
                <a:solidFill>
                  <a:srgbClr val="000000"/>
                </a:solidFill>
                <a:latin typeface="Times New Roman"/>
                <a:ea typeface="Times New Roman"/>
                <a:cs typeface="Times New Roman"/>
                <a:sym typeface="Times New Roman"/>
              </a:rPr>
              <a:t>διακομιστή</a:t>
            </a:r>
            <a:r>
              <a:rPr lang="el-GR" sz="2400" dirty="0">
                <a:solidFill>
                  <a:srgbClr val="000000"/>
                </a:solidFill>
                <a:latin typeface="Times New Roman"/>
                <a:ea typeface="Times New Roman"/>
                <a:cs typeface="Times New Roman"/>
                <a:sym typeface="Times New Roman"/>
              </a:rPr>
              <a:t> μέσω ενός προγράμματος περιήγησης διαδικτύου μπορούν να δώσουν πληροφορίες, για να παράσχουν μια πιο φιλική στον χρήστη υπηρεσία. </a:t>
            </a:r>
            <a:endParaRPr dirty="0"/>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Ως πρώτο βήμα, οι δικηγόροι καλούνται με τη συνδρομή τυχόν τμήματος πληροφορικής ή τεχνικού ηλεκτρονικών υπολογιστών να ελέγξουν την πραγματική παρουσία </a:t>
            </a:r>
            <a:r>
              <a:rPr lang="el-GR" sz="2400" u="sng" dirty="0" err="1">
                <a:solidFill>
                  <a:srgbClr val="000000"/>
                </a:solidFill>
                <a:latin typeface="Times New Roman"/>
                <a:ea typeface="Times New Roman"/>
                <a:cs typeface="Times New Roman"/>
                <a:sym typeface="Times New Roman"/>
              </a:rPr>
              <a:t>cookies</a:t>
            </a:r>
            <a:r>
              <a:rPr lang="el-GR" sz="2400" u="sng" dirty="0">
                <a:solidFill>
                  <a:srgbClr val="000000"/>
                </a:solidFill>
                <a:latin typeface="Times New Roman"/>
                <a:ea typeface="Times New Roman"/>
                <a:cs typeface="Times New Roman"/>
                <a:sym typeface="Times New Roman"/>
              </a:rPr>
              <a:t> στον </a:t>
            </a:r>
            <a:r>
              <a:rPr lang="el-GR" sz="2400" u="sng" dirty="0" err="1">
                <a:solidFill>
                  <a:srgbClr val="000000"/>
                </a:solidFill>
                <a:latin typeface="Times New Roman"/>
                <a:ea typeface="Times New Roman"/>
                <a:cs typeface="Times New Roman"/>
                <a:sym typeface="Times New Roman"/>
              </a:rPr>
              <a:t>ιστότοπό</a:t>
            </a:r>
            <a:r>
              <a:rPr lang="el-GR" sz="2400" u="sng" dirty="0">
                <a:solidFill>
                  <a:srgbClr val="000000"/>
                </a:solidFill>
                <a:latin typeface="Times New Roman"/>
                <a:ea typeface="Times New Roman"/>
                <a:cs typeface="Times New Roman"/>
                <a:sym typeface="Times New Roman"/>
              </a:rPr>
              <a:t> τους</a:t>
            </a:r>
            <a:r>
              <a:rPr lang="el-GR" sz="2400"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69" name="Google Shape;769;p12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70" name="Google Shape;770;p12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71" name="Google Shape;771;p12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72" name="Google Shape;772;p123"/>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776"/>
        <p:cNvGrpSpPr/>
        <p:nvPr/>
      </p:nvGrpSpPr>
      <p:grpSpPr>
        <a:xfrm>
          <a:off x="0" y="0"/>
          <a:ext cx="0" cy="0"/>
          <a:chOff x="0" y="0"/>
          <a:chExt cx="0" cy="0"/>
        </a:xfrm>
      </p:grpSpPr>
      <p:sp>
        <p:nvSpPr>
          <p:cNvPr id="777" name="Google Shape;777;p124"/>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5. Ιστοσελίδες</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Στη συνέχεια, είναι απαραίτητο να καθορισθούν οι τύποι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που χρησιμοποιούνται στον </a:t>
            </a:r>
            <a:r>
              <a:rPr lang="el-GR" sz="2400" dirty="0" err="1">
                <a:solidFill>
                  <a:srgbClr val="000000"/>
                </a:solidFill>
                <a:latin typeface="Times New Roman"/>
                <a:ea typeface="Times New Roman"/>
                <a:cs typeface="Times New Roman"/>
                <a:sym typeface="Times New Roman"/>
              </a:rPr>
              <a:t>ιστότοπο</a:t>
            </a:r>
            <a:r>
              <a:rPr lang="el-GR" sz="2400" dirty="0">
                <a:solidFill>
                  <a:srgbClr val="000000"/>
                </a:solidFill>
                <a:latin typeface="Times New Roman"/>
                <a:ea typeface="Times New Roman"/>
                <a:cs typeface="Times New Roman"/>
                <a:sym typeface="Times New Roman"/>
              </a:rPr>
              <a:t> του δικηγόρου. </a:t>
            </a:r>
            <a:r>
              <a:rPr lang="el-GR" sz="2400" u="sng" dirty="0">
                <a:solidFill>
                  <a:srgbClr val="000000"/>
                </a:solidFill>
                <a:latin typeface="Times New Roman"/>
                <a:ea typeface="Times New Roman"/>
                <a:cs typeface="Times New Roman"/>
                <a:sym typeface="Times New Roman"/>
              </a:rPr>
              <a:t>Ορισμένα </a:t>
            </a:r>
            <a:r>
              <a:rPr lang="el-GR" sz="2400" u="sng" dirty="0" err="1">
                <a:solidFill>
                  <a:srgbClr val="000000"/>
                </a:solidFill>
                <a:latin typeface="Times New Roman"/>
                <a:ea typeface="Times New Roman"/>
                <a:cs typeface="Times New Roman"/>
                <a:sym typeface="Times New Roman"/>
              </a:rPr>
              <a:t>cookies</a:t>
            </a:r>
            <a:r>
              <a:rPr lang="el-GR" sz="2400" u="sng" dirty="0">
                <a:solidFill>
                  <a:srgbClr val="000000"/>
                </a:solidFill>
                <a:latin typeface="Times New Roman"/>
                <a:ea typeface="Times New Roman"/>
                <a:cs typeface="Times New Roman"/>
                <a:sym typeface="Times New Roman"/>
              </a:rPr>
              <a:t> απαιτούν τη λήψη συγκατάθεσης από τον χρήστη, όπως τα:</a:t>
            </a:r>
            <a:endParaRPr u="sng"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διαφημιστικά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"κοινωνικής δικτύωσης",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ορισμένα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μέτρησης κοινού-</a:t>
            </a:r>
            <a:r>
              <a:rPr lang="el-GR" sz="2400" dirty="0" err="1">
                <a:solidFill>
                  <a:srgbClr val="000000"/>
                </a:solidFill>
                <a:latin typeface="Times New Roman"/>
                <a:ea typeface="Times New Roman"/>
                <a:cs typeface="Times New Roman"/>
                <a:sym typeface="Times New Roman"/>
              </a:rPr>
              <a:t>επισκεψιμότητας</a:t>
            </a:r>
            <a:r>
              <a:rPr lang="el-GR" sz="2400" dirty="0">
                <a:solidFill>
                  <a:srgbClr val="000000"/>
                </a:solidFill>
                <a:latin typeface="Times New Roman"/>
                <a:ea typeface="Times New Roman"/>
                <a:cs typeface="Times New Roman"/>
                <a:sym typeface="Times New Roman"/>
              </a:rPr>
              <a:t>.</a:t>
            </a:r>
            <a:endParaRPr dirty="0"/>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Για τα </a:t>
            </a:r>
            <a:r>
              <a:rPr lang="el-GR" sz="2400" dirty="0" err="1">
                <a:solidFill>
                  <a:srgbClr val="000000"/>
                </a:solidFill>
                <a:latin typeface="Times New Roman"/>
                <a:ea typeface="Times New Roman"/>
                <a:cs typeface="Times New Roman"/>
                <a:sym typeface="Times New Roman"/>
              </a:rPr>
              <a:t>cookies</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εφόσον χρησιμοποιούνται, είναι απαραίτητο να αναρτάται Πολιτική </a:t>
            </a:r>
            <a:r>
              <a:rPr lang="el-GR" sz="2400" u="sng" dirty="0" err="1">
                <a:solidFill>
                  <a:srgbClr val="000000"/>
                </a:solidFill>
                <a:latin typeface="Times New Roman"/>
                <a:ea typeface="Times New Roman"/>
                <a:cs typeface="Times New Roman"/>
                <a:sym typeface="Times New Roman"/>
              </a:rPr>
              <a:t>Cookies</a:t>
            </a:r>
            <a:r>
              <a:rPr lang="el-GR" sz="2400" dirty="0">
                <a:solidFill>
                  <a:srgbClr val="000000"/>
                </a:solidFill>
                <a:latin typeface="Gill Sans"/>
                <a:ea typeface="Gill Sans"/>
                <a:cs typeface="Gill Sans"/>
                <a:sym typeface="Gill Sans"/>
              </a:rPr>
              <a:t>.</a:t>
            </a:r>
            <a:r>
              <a:rPr lang="el-GR" sz="2400" i="1" dirty="0">
                <a:solidFill>
                  <a:srgbClr val="000000"/>
                </a:solidFill>
                <a:latin typeface="Gill Sans"/>
                <a:ea typeface="Gill Sans"/>
                <a:cs typeface="Gill Sans"/>
                <a:sym typeface="Gill Sans"/>
              </a:rPr>
              <a:t> </a:t>
            </a:r>
            <a:r>
              <a:rPr lang="el-GR" sz="2400" i="1" dirty="0">
                <a:solidFill>
                  <a:srgbClr val="000000"/>
                </a:solidFill>
                <a:latin typeface="Times New Roman"/>
                <a:ea typeface="Times New Roman"/>
                <a:cs typeface="Times New Roman"/>
                <a:sym typeface="Times New Roman"/>
              </a:rPr>
              <a:t>Ενημέρωση πριν από την καταχώρηση δεδομένων του υποκειμένου στην ιστοσελίδα</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Πριν από κάθε καταχώρηση του υποκειμένου των δεδομένων του στην ιστοσελίδα, όπως σε φόρμα επικοινωνίας, θα πρέπει να ενημερώνεται κατάλληλα για τον σκοπό της καταχώρησης και για τη μετέπειτα επεξεργασία αυτών.</a:t>
            </a:r>
            <a:endParaRPr dirty="0"/>
          </a:p>
          <a:p>
            <a:pPr marL="0" marR="0" lvl="0" indent="0" algn="ctr"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Check</a:t>
            </a: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List</a:t>
            </a: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Αρχείο των δραστηριοτήτων της επεξεργασίας</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Πολιτική Προστασίας Προσωπικών Δεδομένων</a:t>
            </a:r>
            <a:endParaRPr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Ενημέρωση πριν από την καταχώρηση δεδομένων</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Λήψη συγκατάθεσης όπου τυχόν απαιτείται</a:t>
            </a:r>
            <a:endParaRPr dirty="0"/>
          </a:p>
          <a:p>
            <a:pPr marL="0" marR="0" lvl="0" indent="-152400" algn="just" rtl="0">
              <a:spcBef>
                <a:spcPts val="0"/>
              </a:spcBef>
              <a:spcAft>
                <a:spcPts val="0"/>
              </a:spcAft>
              <a:buClr>
                <a:srgbClr val="000000"/>
              </a:buClr>
              <a:buSzPts val="2400"/>
              <a:buFont typeface="Noto Sans Symbols"/>
              <a:buChar char="✓"/>
            </a:pPr>
            <a:r>
              <a:rPr lang="el-GR" sz="2400" b="1" dirty="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Πολιτική </a:t>
            </a:r>
            <a:r>
              <a:rPr lang="el-GR" sz="2400" dirty="0" err="1">
                <a:solidFill>
                  <a:srgbClr val="000000"/>
                </a:solidFill>
                <a:latin typeface="Times New Roman"/>
                <a:ea typeface="Times New Roman"/>
                <a:cs typeface="Times New Roman"/>
                <a:sym typeface="Times New Roman"/>
              </a:rPr>
              <a:t>Cookies</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ctr" rtl="0">
              <a:spcBef>
                <a:spcPts val="0"/>
              </a:spcBef>
              <a:spcAft>
                <a:spcPts val="0"/>
              </a:spcAft>
              <a:buNone/>
            </a:pPr>
            <a:r>
              <a:rPr lang="el-GR" sz="2400" b="1"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l"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78" name="Google Shape;778;p12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79" name="Google Shape;779;p12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80" name="Google Shape;780;p12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81" name="Google Shape;781;p124"/>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125"/>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6. Καλές Πρακτικές για την ασφάλεια των δεδομένων</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i) Η ασφάλεια των δεδομένων είναι ιδιαίτερα σημαντική για τις υποθέσεις που χειρίζεται το δικηγορικό γραφείο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Είναι σημαντικό να διασφαλιστεί η ασφάλεια και η εμπιστευτικότητα των δεδομένων που επεξεργάζεται το δικηγορικό γραφείο, παρέχοντας ένα επίπεδο ασφάλειας προσαρμοσμένο στον κίνδυνο της επεξεργασίας. Επίσης, ο δικηγόρος υπόκειται σε επαγγελματικό απόρρητο. Επομένως, η υποχρέωση αυτή ενισχύει την ανάγκη για τη λήψη των απαραίτητων μέτρων ασφαλείας στα δικηγορικά γραφεία, δεδομένου ότι σε περίπτωση παραβίασης των προσωπικών δεδομένων των πελατών, παράλληλα παραβιάζονται και δεδομένα που προστατεύονται βάσει του επαγγελματικού απορρήτου</a:t>
            </a:r>
            <a:endParaRPr dirty="0"/>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ii) Μέτρα φυσικής ασφάλειας που πρέπει να τεθούν σε εφαρμογή </a:t>
            </a: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Είναι απαραίτητο να τεθούν σε εφαρμογή φυσικά μέτρα ασφαλείας στο δικηγορικό γραφείο, όπως :</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 να ελέγχεται η πρόσβαση στο γραφείο</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 να μην αποθηκεύονται ή αρχειοθετούνται αρχεία ή έγγραφα που περιέχουν δεδομένα σε γραφεία που είναι </a:t>
            </a:r>
            <a:r>
              <a:rPr lang="el-GR" sz="2400" dirty="0" err="1">
                <a:solidFill>
                  <a:srgbClr val="000000"/>
                </a:solidFill>
                <a:latin typeface="Times New Roman"/>
                <a:ea typeface="Times New Roman"/>
                <a:cs typeface="Times New Roman"/>
                <a:sym typeface="Times New Roman"/>
              </a:rPr>
              <a:t>προσβάσιμα</a:t>
            </a:r>
            <a:r>
              <a:rPr lang="el-GR" sz="2400" dirty="0">
                <a:solidFill>
                  <a:srgbClr val="000000"/>
                </a:solidFill>
                <a:latin typeface="Times New Roman"/>
                <a:ea typeface="Times New Roman"/>
                <a:cs typeface="Times New Roman"/>
                <a:sym typeface="Times New Roman"/>
              </a:rPr>
              <a:t> σε όλους</a:t>
            </a:r>
            <a:endParaRPr dirty="0"/>
          </a:p>
          <a:p>
            <a:pPr marL="0" marR="0" lvl="0" indent="-152400" algn="just"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 να εγκατασταθούν συναγερμοί στις εγκαταστάσεις της επιχείρησης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chemeClr val="dk1"/>
              </a:solidFill>
              <a:latin typeface="Times New Roman"/>
              <a:ea typeface="Times New Roman"/>
              <a:cs typeface="Times New Roman"/>
              <a:sym typeface="Times New Roman"/>
            </a:endParaRPr>
          </a:p>
        </p:txBody>
      </p:sp>
      <p:pic>
        <p:nvPicPr>
          <p:cNvPr id="787" name="Google Shape;787;p12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88" name="Google Shape;788;p12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89" name="Google Shape;789;p12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90" name="Google Shape;790;p125"/>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66"/>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Δικηγορικό Απόρρητο </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000" i="1">
                <a:solidFill>
                  <a:srgbClr val="000000"/>
                </a:solidFill>
                <a:latin typeface="Times New Roman"/>
                <a:ea typeface="Times New Roman"/>
                <a:cs typeface="Times New Roman"/>
                <a:sym typeface="Times New Roman"/>
              </a:rPr>
              <a:t>    </a:t>
            </a:r>
            <a:r>
              <a:rPr lang="el-GR" sz="2400" u="sng">
                <a:solidFill>
                  <a:srgbClr val="000000"/>
                </a:solidFill>
                <a:latin typeface="Times New Roman"/>
                <a:ea typeface="Times New Roman"/>
                <a:cs typeface="Times New Roman"/>
                <a:sym typeface="Times New Roman"/>
              </a:rPr>
              <a:t>Πρόσωπα που καταλαμβάνει:</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Δικηγόροι</a:t>
            </a:r>
            <a:r>
              <a:rPr lang="el-GR" sz="2400">
                <a:solidFill>
                  <a:srgbClr val="000000"/>
                </a:solidFill>
                <a:latin typeface="Times New Roman"/>
                <a:ea typeface="Times New Roman"/>
                <a:cs typeface="Times New Roman"/>
                <a:sym typeface="Times New Roman"/>
              </a:rPr>
              <a:t> (ακόμα και αφού χάσουν την ιδιότητα του δικηγόρου)</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Ασκούμενοι δικηγόροι </a:t>
            </a:r>
            <a:r>
              <a:rPr lang="el-GR" sz="2400">
                <a:solidFill>
                  <a:srgbClr val="000000"/>
                </a:solidFill>
                <a:latin typeface="Times New Roman"/>
                <a:ea typeface="Times New Roman"/>
                <a:cs typeface="Times New Roman"/>
                <a:sym typeface="Times New Roman"/>
              </a:rPr>
              <a:t>(α.11 παρ.3 εδ.α’ Κ.Δ.)</a:t>
            </a:r>
            <a:endParaRPr sz="240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Συστεγαζόμενοι δικηγόροι</a:t>
            </a:r>
            <a:r>
              <a:rPr lang="el-GR" sz="2400">
                <a:solidFill>
                  <a:srgbClr val="000000"/>
                </a:solidFill>
                <a:latin typeface="Times New Roman"/>
                <a:ea typeface="Times New Roman"/>
                <a:cs typeface="Times New Roman"/>
                <a:sym typeface="Times New Roman"/>
              </a:rPr>
              <a:t>: </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Ο συστεγαζόμενος δικηγόρος πληροφορείται τυχαία στοιχεία υπόθεσης συναδέλφου του στον ίδιο χώρο: δεν υποχρεούται σε τήρηση απορρήτου</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Ο συστεγαζόμενος δικηγόρος παρέχει νομική συνδρομή στο συνάδελφο του: η επιβαλλόμενη «αυστηρή εχεμύθεια» επιβάλλει στον αρχικό εντολοδόχο δικηγόρο να ζητήσει πρώτα τη συναίνεση του εντολέα του να αποκαλύψει στοιχεία τη υπόθεσης του σε τρίτο δικηγόρο.</a:t>
            </a:r>
            <a:endParaRPr/>
          </a:p>
          <a:p>
            <a:pPr marL="0" marR="0" lvl="0" indent="-152400" algn="just" rtl="0">
              <a:spcBef>
                <a:spcPts val="0"/>
              </a:spcBef>
              <a:spcAft>
                <a:spcPts val="0"/>
              </a:spcAft>
              <a:buClr>
                <a:srgbClr val="000000"/>
              </a:buClr>
              <a:buSzPts val="2400"/>
              <a:buFont typeface="Noto Sans Symbols"/>
              <a:buChar char="▪"/>
            </a:pPr>
            <a:r>
              <a:rPr lang="el-GR" sz="2400" b="1">
                <a:solidFill>
                  <a:srgbClr val="000000"/>
                </a:solidFill>
                <a:latin typeface="Times New Roman"/>
                <a:ea typeface="Times New Roman"/>
                <a:cs typeface="Times New Roman"/>
                <a:sym typeface="Times New Roman"/>
              </a:rPr>
              <a:t>Δικηγορική εταιρεία</a:t>
            </a:r>
            <a:r>
              <a:rPr lang="el-GR" sz="2400">
                <a:solidFill>
                  <a:srgbClr val="000000"/>
                </a:solidFill>
                <a:latin typeface="Times New Roman"/>
                <a:ea typeface="Times New Roman"/>
                <a:cs typeface="Times New Roman"/>
                <a:sym typeface="Times New Roman"/>
              </a:rPr>
              <a:t>: </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Εταίροι: κάθε εταίρος έχει δικαίωμα αυτοπρόσωπης πληροφόρησης για την πορεία των εταιρικών υποθέσεων, επομένως δεσμεύεται για το απόρρητο όλων των υποθέσεων της εταιρείας (α.54 παρ.1 ΚΔ).</a:t>
            </a:r>
            <a:endParaRPr/>
          </a:p>
          <a:p>
            <a:pPr marL="0" marR="0" lvl="0" indent="-152400" algn="just"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Μη εταίροι δικηγόροι: ευθύνονται ατομικά για την τήρηση του απορρήτου για κάθε υπόθεση που αναλαμβάνουν στο πλαίσιο της εταιρείας</a:t>
            </a: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Noto Sans Symbols"/>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Noto Sans Symbols"/>
              <a:buNone/>
            </a:pPr>
            <a:endParaRPr sz="2400">
              <a:solidFill>
                <a:srgbClr val="000000"/>
              </a:solidFill>
              <a:latin typeface="Times New Roman"/>
              <a:ea typeface="Times New Roman"/>
              <a:cs typeface="Times New Roman"/>
              <a:sym typeface="Times New Roman"/>
            </a:endParaRPr>
          </a:p>
        </p:txBody>
      </p:sp>
      <p:pic>
        <p:nvPicPr>
          <p:cNvPr id="250" name="Google Shape;250;p6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51" name="Google Shape;251;p6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52" name="Google Shape;252;p6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53" name="Google Shape;253;p66"/>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254" name="Google Shape;254;p66"/>
          <p:cNvSpPr/>
          <p:nvPr/>
        </p:nvSpPr>
        <p:spPr>
          <a:xfrm>
            <a:off x="741363" y="8405813"/>
            <a:ext cx="11017250" cy="719137"/>
          </a:xfrm>
          <a:prstGeom prst="roundRect">
            <a:avLst>
              <a:gd name="adj" fmla="val 16667"/>
            </a:avLst>
          </a:prstGeom>
          <a:blipFill rotWithShape="1">
            <a:blip r:embed="rId4">
              <a:alphaModFix/>
            </a:blip>
            <a:tile tx="0" ty="0" sx="100000" sy="100000" flip="none" algn="tl"/>
          </a:blipFill>
          <a:ln w="254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just" rtl="0">
              <a:spcBef>
                <a:spcPts val="0"/>
              </a:spcBef>
              <a:spcAft>
                <a:spcPts val="0"/>
              </a:spcAft>
              <a:buNone/>
            </a:pPr>
            <a:r>
              <a:rPr lang="el-GR" sz="2000" b="1">
                <a:solidFill>
                  <a:srgbClr val="000000"/>
                </a:solidFill>
                <a:latin typeface="Times New Roman"/>
                <a:ea typeface="Times New Roman"/>
                <a:cs typeface="Times New Roman"/>
                <a:sym typeface="Times New Roman"/>
              </a:rPr>
              <a:t>Άρθρο 140 παρ.2 εδ.δ’ Κ.Δ</a:t>
            </a:r>
            <a:r>
              <a:rPr lang="el-GR" sz="2000">
                <a:solidFill>
                  <a:srgbClr val="000000"/>
                </a:solidFill>
                <a:latin typeface="Times New Roman"/>
                <a:ea typeface="Times New Roman"/>
                <a:cs typeface="Times New Roman"/>
                <a:sym typeface="Times New Roman"/>
              </a:rPr>
              <a:t>: πειθαρχικό παράπτωμα η παραβίαση του δικηγορικού απορρήτου</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126"/>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6. Καλές Πρακτικές για την ασφάλεια των δεδομένων</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 iii) Μέτρα λογικής/ψηφιακής ασφάλειας που πρέπει να έχουν δημιουργηθεί</a:t>
            </a:r>
            <a:endParaRPr sz="2400"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Η εφαρμογή των μέτρων ασφαλείας καθιστά δυνατή τη διασφάλιση ενός επιπέδου ασφαλείας προσαρμοσμένη στους τυχόν κίνδυνους που δύνανται να προκύψουν.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Συνίσταται:</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πιστοποίηση χρηστών</a:t>
            </a:r>
            <a:r>
              <a:rPr lang="el-GR" sz="2400" dirty="0">
                <a:solidFill>
                  <a:srgbClr val="000000"/>
                </a:solidFill>
                <a:latin typeface="Times New Roman"/>
                <a:ea typeface="Times New Roman"/>
                <a:cs typeface="Times New Roman"/>
                <a:sym typeface="Times New Roman"/>
              </a:rPr>
              <a:t>: θα πρέπει να οριστεί ένας κωδικός πρόσβασης με ελάχιστους 8 χαρακτήρες που να περιέχει ένα κεφαλαίο, πεζό, αριθμό και χαρακτήρα, ο οποίος θα πρέπει να είναι μυστικός και να αλλάζει τακτικά.</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διαχείριση δικαιωμάτων και εκπαίδευση των χρηστών</a:t>
            </a:r>
            <a:r>
              <a:rPr lang="el-GR" sz="2400" dirty="0">
                <a:solidFill>
                  <a:srgbClr val="000000"/>
                </a:solidFill>
                <a:latin typeface="Times New Roman"/>
                <a:ea typeface="Times New Roman"/>
                <a:cs typeface="Times New Roman"/>
                <a:sym typeface="Times New Roman"/>
              </a:rPr>
              <a:t>: ορισμός των προσώπων που έχουν δικαίωμα πρόσβασης σε δεδομένα προσωπικού χαρακτήρα</a:t>
            </a:r>
            <a:endParaRPr dirty="0"/>
          </a:p>
          <a:p>
            <a:pPr marL="342900" marR="0" lvl="0" indent="-342900" algn="just" rtl="0">
              <a:spcBef>
                <a:spcPts val="0"/>
              </a:spcBef>
              <a:spcAft>
                <a:spcPts val="0"/>
              </a:spcAft>
              <a:buFont typeface="Arial" panose="020B0604020202020204" pitchFamily="34" charset="0"/>
              <a:buChar char="•"/>
            </a:pPr>
            <a:r>
              <a:rPr lang="el-GR" sz="2400" u="sng" dirty="0">
                <a:solidFill>
                  <a:srgbClr val="000000"/>
                </a:solidFill>
                <a:latin typeface="Times New Roman"/>
                <a:ea typeface="Times New Roman"/>
                <a:cs typeface="Times New Roman"/>
                <a:sym typeface="Times New Roman"/>
              </a:rPr>
              <a:t>λήψη απαραίτητων μέτρων ασφαλείας για τα κινητά μέσα πληροφορικής</a:t>
            </a:r>
            <a:r>
              <a:rPr lang="el-GR" sz="2400" dirty="0">
                <a:solidFill>
                  <a:srgbClr val="000000"/>
                </a:solidFill>
                <a:latin typeface="Times New Roman"/>
                <a:ea typeface="Times New Roman"/>
                <a:cs typeface="Times New Roman"/>
                <a:sym typeface="Times New Roman"/>
              </a:rPr>
              <a:t>, όπως μέσα κρυπτογράφησης για φορητούς υπολογιστές και αφαιρούμενες συσκευές αποθήκευσης (USB </a:t>
            </a:r>
            <a:r>
              <a:rPr lang="el-GR" sz="2400" dirty="0" err="1">
                <a:solidFill>
                  <a:srgbClr val="000000"/>
                </a:solidFill>
                <a:latin typeface="Times New Roman"/>
                <a:ea typeface="Times New Roman"/>
                <a:cs typeface="Times New Roman"/>
                <a:sym typeface="Times New Roman"/>
              </a:rPr>
              <a:t>sticks</a:t>
            </a: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CDs</a:t>
            </a: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DVDs</a:t>
            </a:r>
            <a:r>
              <a:rPr lang="el-GR" sz="2400" dirty="0">
                <a:solidFill>
                  <a:srgbClr val="000000"/>
                </a:solidFill>
                <a:latin typeface="Times New Roman"/>
                <a:ea typeface="Times New Roman"/>
                <a:cs typeface="Times New Roman"/>
                <a:sym typeface="Times New Roman"/>
              </a:rPr>
              <a:t>)</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δημιουργία αντιγράφων ασφαλείας και διασφάλιση της επιχειρησιακής συνέχισης </a:t>
            </a:r>
            <a:r>
              <a:rPr lang="el-GR" sz="2400" dirty="0">
                <a:solidFill>
                  <a:srgbClr val="000000"/>
                </a:solidFill>
                <a:latin typeface="Times New Roman"/>
                <a:ea typeface="Times New Roman"/>
                <a:cs typeface="Times New Roman"/>
                <a:sym typeface="Times New Roman"/>
              </a:rPr>
              <a:t>της επιχείρησης</a:t>
            </a:r>
            <a:endParaRPr dirty="0"/>
          </a:p>
          <a:p>
            <a:pPr marL="0" marR="0" lvl="0" indent="0" algn="ctr"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l-GR" sz="2400" b="1" dirty="0" err="1">
                <a:solidFill>
                  <a:srgbClr val="000000"/>
                </a:solidFill>
                <a:latin typeface="Times New Roman"/>
                <a:ea typeface="Times New Roman"/>
                <a:cs typeface="Times New Roman"/>
                <a:sym typeface="Times New Roman"/>
              </a:rPr>
              <a:t>Check</a:t>
            </a: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List</a:t>
            </a:r>
            <a:endParaRPr sz="2400" dirty="0">
              <a:solidFill>
                <a:srgbClr val="000000"/>
              </a:solidFill>
              <a:latin typeface="Times New Roman"/>
              <a:ea typeface="Times New Roman"/>
              <a:cs typeface="Times New Roman"/>
              <a:sym typeface="Times New Roman"/>
            </a:endParaRPr>
          </a:p>
          <a:p>
            <a:pPr marL="0" marR="0" lvl="0" indent="-152400" algn="ctr"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Λήψη μέτρων φυσικής ασφάλειας</a:t>
            </a:r>
            <a:endParaRPr dirty="0"/>
          </a:p>
          <a:p>
            <a:pPr marL="0" marR="0" lvl="0" indent="-152400" algn="ctr"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Λήψη μέτρων ηλεκτρονικής ασφάλειας</a:t>
            </a:r>
            <a:endParaRPr dirty="0"/>
          </a:p>
          <a:p>
            <a:pPr marL="0" marR="0" lvl="0" indent="0" algn="ctr"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ctr"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r>
              <a:rPr lang="el-GR" sz="2400" dirty="0" err="1">
                <a:solidFill>
                  <a:schemeClr val="dk1"/>
                </a:solidFill>
                <a:latin typeface="Times New Roman"/>
                <a:ea typeface="Times New Roman"/>
                <a:cs typeface="Times New Roman"/>
                <a:sym typeface="Times New Roman"/>
              </a:rPr>
              <a:t>φρτ</a:t>
            </a:r>
            <a:endParaRPr sz="2400" dirty="0">
              <a:solidFill>
                <a:schemeClr val="dk1"/>
              </a:solidFill>
              <a:latin typeface="Times New Roman"/>
              <a:ea typeface="Times New Roman"/>
              <a:cs typeface="Times New Roman"/>
              <a:sym typeface="Times New Roman"/>
            </a:endParaRPr>
          </a:p>
        </p:txBody>
      </p:sp>
      <p:pic>
        <p:nvPicPr>
          <p:cNvPr id="796" name="Google Shape;796;p12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797" name="Google Shape;797;p12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798" name="Google Shape;798;p12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799" name="Google Shape;799;p126"/>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127"/>
          <p:cNvSpPr/>
          <p:nvPr/>
        </p:nvSpPr>
        <p:spPr>
          <a:xfrm>
            <a:off x="381000" y="339725"/>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7. Διαδικασία σε περίπτωση παραβίασης της προστασίας των δεδομένων</a:t>
            </a: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Η παραβίαση</a:t>
            </a:r>
            <a:r>
              <a:rPr lang="el-GR" sz="2400" b="1" dirty="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δεδομένων προσωπικού χαρακτήρα είναι η παραβίαση της ασφάλειας που οδηγεί σε τυχαία ή παράνομη καταστροφή, απώλεια, μεταβολή, άνευ άδειας κοινολόγηση ή πρόσβαση δεδομένων προσωπικού χαρακτήρα που διαβιβάστηκαν, αποθηκεύτηκαν ή υποβλήθηκαν κατ’ άλλο τρόπο σε επεξεργασία.</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Noto Sans Symbols"/>
              <a:buChar char="→"/>
            </a:pPr>
            <a:r>
              <a:rPr lang="el-GR" sz="2400" b="1" i="1" u="sng" dirty="0">
                <a:solidFill>
                  <a:srgbClr val="000000"/>
                </a:solidFill>
                <a:latin typeface="Times New Roman"/>
                <a:ea typeface="Times New Roman"/>
                <a:cs typeface="Times New Roman"/>
                <a:sym typeface="Times New Roman"/>
              </a:rPr>
              <a:t>Γνωστοποίηση παραβίασης δεδομένων προσωπικού χαρακτήρα στην εποπτική αρχή.</a:t>
            </a:r>
            <a:endParaRPr b="1" u="sng" dirty="0"/>
          </a:p>
          <a:p>
            <a:pPr marL="0" marR="0" lvl="0" indent="0" algn="just"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Εκτός από τις περιπτώσεις που η παραβίαση δεδομένων προσωπικού χαρακτήρα δεν ενδέχεται να προκαλέσει κίνδυνο για τα δικαιώματα και τις ελευθερίες των φυσικών προσώπων, σε έτερες περιπτώσεις παραβίασης, </a:t>
            </a:r>
            <a:r>
              <a:rPr lang="el-GR" sz="2400" b="1" dirty="0">
                <a:solidFill>
                  <a:srgbClr val="000000"/>
                </a:solidFill>
                <a:latin typeface="Times New Roman"/>
                <a:ea typeface="Times New Roman"/>
                <a:cs typeface="Times New Roman"/>
                <a:sym typeface="Times New Roman"/>
              </a:rPr>
              <a:t>ο υπεύθυνος επεξεργασίας τη γνωστοποιεί αμελλητί και αν, είναι δυνατό εντός 72 ωρών από τη στιγμή που αποκτά γνώση του γεγονότος, στην Αρχή Προστασίας </a:t>
            </a:r>
            <a:r>
              <a:rPr lang="el-GR" sz="2400" dirty="0">
                <a:solidFill>
                  <a:srgbClr val="000000"/>
                </a:solidFill>
                <a:latin typeface="Times New Roman"/>
                <a:ea typeface="Times New Roman"/>
                <a:cs typeface="Times New Roman"/>
                <a:sym typeface="Times New Roman"/>
              </a:rPr>
              <a:t>Δεδομένων Προσωπικού Χαρακτήρα.</a:t>
            </a:r>
            <a:endParaRPr dirty="0"/>
          </a:p>
          <a:p>
            <a:pPr marL="0" marR="0" lvl="0" indent="0" algn="ctr"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ctr"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805" name="Google Shape;805;p12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06" name="Google Shape;806;p12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07" name="Google Shape;807;p12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08" name="Google Shape;808;p127"/>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128"/>
          <p:cNvSpPr/>
          <p:nvPr/>
        </p:nvSpPr>
        <p:spPr>
          <a:xfrm>
            <a:off x="381000" y="268288"/>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7. Διαδικασία σε περίπτωση παραβίασης της προστασίας των δεδομένων</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i="1" dirty="0">
                <a:solidFill>
                  <a:srgbClr val="000000"/>
                </a:solidFill>
                <a:latin typeface="Times New Roman"/>
                <a:ea typeface="Times New Roman"/>
                <a:cs typeface="Times New Roman"/>
                <a:sym typeface="Times New Roman"/>
              </a:rPr>
              <a:t>Η γνωστοποίηση θα πρέπει να περιέχει κατ’ ελάχιστον τα ακόλουθα </a:t>
            </a:r>
            <a:r>
              <a:rPr lang="el-GR" sz="2400" i="1" dirty="0">
                <a:solidFill>
                  <a:srgbClr val="000000"/>
                </a:solidFill>
                <a:latin typeface="Times New Roman"/>
                <a:ea typeface="Times New Roman"/>
                <a:cs typeface="Times New Roman"/>
                <a:sym typeface="Times New Roman"/>
              </a:rPr>
              <a:t>:</a:t>
            </a: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τη φύση της παραβίασης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το όνομα και τα στοιχεία επικοινωνίας του υπευθύνου επεξεργασίας ή άλλου σημείο επαφής από το οποίο μπορούν να ληφθούν πρόσθετες πληροφορίες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τις πιθανές συνέπειες της παραβίασης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τα μέτρα που ελήφθησαν ή πρέπει να ληφθούν για την αντιμετώπιση της παραβίασης, καθώς και όπου ενδείκνυται μέτρα για την άμβλυνση ενδεχόμενων δυσμενών συνεπειών της</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Συνιστάται </a:t>
            </a:r>
            <a:r>
              <a:rPr lang="el-GR" sz="2400" b="1" dirty="0">
                <a:latin typeface="Times New Roman"/>
                <a:ea typeface="Times New Roman"/>
                <a:cs typeface="Times New Roman"/>
                <a:sym typeface="Times New Roman"/>
              </a:rPr>
              <a:t>στο να</a:t>
            </a:r>
            <a:r>
              <a:rPr lang="el-GR" sz="2400" b="1" dirty="0">
                <a:solidFill>
                  <a:srgbClr val="000000"/>
                </a:solidFill>
                <a:latin typeface="Times New Roman"/>
                <a:ea typeface="Times New Roman"/>
                <a:cs typeface="Times New Roman"/>
                <a:sym typeface="Times New Roman"/>
              </a:rPr>
              <a:t>:</a:t>
            </a:r>
            <a:endParaRPr b="1"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να θεσπιστούν μέτρα για την ανάλυση των κινδύνων της </a:t>
            </a:r>
            <a:r>
              <a:rPr lang="el-GR" sz="2400" dirty="0" smtClean="0">
                <a:solidFill>
                  <a:srgbClr val="000000"/>
                </a:solidFill>
                <a:latin typeface="Times New Roman"/>
                <a:ea typeface="Times New Roman"/>
                <a:cs typeface="Times New Roman"/>
                <a:sym typeface="Times New Roman"/>
              </a:rPr>
              <a:t>επεξεργασίας</a:t>
            </a:r>
            <a:r>
              <a:rPr lang="el-GR" dirty="0">
                <a:ea typeface="Times New Roman"/>
              </a:rPr>
              <a:t> </a:t>
            </a:r>
            <a:r>
              <a:rPr lang="el-GR" sz="2400" dirty="0" smtClean="0">
                <a:solidFill>
                  <a:srgbClr val="000000"/>
                </a:solidFill>
                <a:latin typeface="Times New Roman"/>
                <a:ea typeface="Times New Roman"/>
                <a:cs typeface="Times New Roman"/>
                <a:sym typeface="Times New Roman"/>
              </a:rPr>
              <a:t>για </a:t>
            </a:r>
            <a:r>
              <a:rPr lang="el-GR" sz="2400" dirty="0">
                <a:solidFill>
                  <a:srgbClr val="000000"/>
                </a:solidFill>
                <a:latin typeface="Times New Roman"/>
                <a:ea typeface="Times New Roman"/>
                <a:cs typeface="Times New Roman"/>
                <a:sym typeface="Times New Roman"/>
              </a:rPr>
              <a:t>τα δικαιώματα και τις ελευθερίες των φυσικών προσώπων</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να διασφαλιστεί ότι οι παραβιάσεις γνωστοποιούνται εντός 72 ωρών στην ΑΠΔΠΧ, άλλως να δύναται να αιτιολογηθεί η καθυστέρηση.</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να αναφέρονται στην γνωστοποίηση τα γεγονότα της παραβίασης, η φύση της παραβίασης, τα αποτελέσματά της και τα μέτρα που λαμβάνονται για την αντιμετώπισή της</a:t>
            </a:r>
            <a:endParaRPr dirty="0"/>
          </a:p>
          <a:p>
            <a:pPr marL="342900" marR="0" lvl="0" indent="-342900" algn="just" rtl="0">
              <a:spcBef>
                <a:spcPts val="0"/>
              </a:spcBef>
              <a:spcAft>
                <a:spcPts val="0"/>
              </a:spcAft>
              <a:buFont typeface="Arial" panose="020B0604020202020204" pitchFamily="34" charset="0"/>
              <a:buChar char="•"/>
            </a:pPr>
            <a:r>
              <a:rPr lang="el-GR" sz="2400" dirty="0">
                <a:solidFill>
                  <a:srgbClr val="000000"/>
                </a:solidFill>
                <a:latin typeface="Times New Roman"/>
                <a:ea typeface="Times New Roman"/>
                <a:cs typeface="Times New Roman"/>
                <a:sym typeface="Times New Roman"/>
              </a:rPr>
              <a:t>να καταβάλλεται κάθε προσπάθεια για να τεκμηριωθεί όσο το δυνατόν περισσότερο οποιαδήποτε παραβίαση, ώστε η ΑΠΔΠΧ να μπορεί να επαληθεύει την τήρηση των απαιτήσεων του Γενικού Κανονισμού.</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814" name="Google Shape;814;p12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15" name="Google Shape;815;p12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16" name="Google Shape;816;p12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17" name="Google Shape;817;p128"/>
          <p:cNvSpPr/>
          <p:nvPr/>
        </p:nvSpPr>
        <p:spPr>
          <a:xfrm>
            <a:off x="5359400" y="1777988"/>
            <a:ext cx="7645500" cy="41403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822" name="Google Shape;822;p129"/>
          <p:cNvSpPr/>
          <p:nvPr/>
        </p:nvSpPr>
        <p:spPr>
          <a:xfrm>
            <a:off x="381000" y="268288"/>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7. Διαδικασία σε περίπτωση παραβίασης της προστασίας των δεδομένων</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457200" marR="0" lvl="0" indent="-381000" algn="just" rtl="0">
              <a:spcBef>
                <a:spcPts val="0"/>
              </a:spcBef>
              <a:spcAft>
                <a:spcPts val="0"/>
              </a:spcAft>
              <a:buClr>
                <a:srgbClr val="000000"/>
              </a:buClr>
              <a:buSzPts val="2400"/>
              <a:buChar char="●"/>
            </a:pPr>
            <a:r>
              <a:rPr lang="el-GR" sz="2400" u="sng" dirty="0">
                <a:solidFill>
                  <a:srgbClr val="000000"/>
                </a:solidFill>
                <a:latin typeface="Times New Roman"/>
                <a:ea typeface="Times New Roman"/>
                <a:cs typeface="Times New Roman"/>
                <a:sym typeface="Times New Roman"/>
              </a:rPr>
              <a:t>να τεθούν σε εφαρμογή έκτακτα μέτρα για την αντιμετώπιση της παραβίασης και να μετριαστούν οι συνέπειες στις περιπτώσεις που το δικηγορικό γραφείο συνεργάζεται με εκτελούντα την επεξεργασία</a:t>
            </a:r>
            <a:r>
              <a:rPr lang="el-GR" sz="2400" dirty="0">
                <a:solidFill>
                  <a:srgbClr val="000000"/>
                </a:solidFill>
                <a:latin typeface="Times New Roman"/>
                <a:ea typeface="Times New Roman"/>
                <a:cs typeface="Times New Roman"/>
                <a:sym typeface="Times New Roman"/>
              </a:rPr>
              <a:t> στον οποίο έχει αναθέσει την επεξεργασία προσωπικών δεδομένων για λογαριασμό του, θα πρέπει στη μεταξύ τους σύμβαση να δεσμεύει τον εκτελούντα να ειδοποιεί τον υπεύθυνο επεξεργασίας-δικηγορικό γραφείο αμελλητί μόλις αντιληφθεί παραβίαση δεδομένων προσωπικού χαρακτήρα, ούτως ώστε να είναι εν συνεχεία δυνατό να προβεί σε γνωστοποίηση στην ΑΠΔΠΧ ο υπεύθυνος επεξεργασίας- δικηγορικό γραφείο.</a:t>
            </a:r>
            <a:r>
              <a:rPr lang="el-GR" sz="2400" i="1" dirty="0">
                <a:solidFill>
                  <a:srgbClr val="000000"/>
                </a:solidFill>
                <a:latin typeface="Gill Sans"/>
                <a:ea typeface="Gill Sans"/>
                <a:cs typeface="Gill Sans"/>
                <a:sym typeface="Gill Sans"/>
              </a:rPr>
              <a:t> </a:t>
            </a:r>
            <a:endParaRPr sz="2400" i="1"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i="1" dirty="0">
              <a:solidFill>
                <a:srgbClr val="000000"/>
              </a:solidFill>
              <a:latin typeface="Gill Sans"/>
              <a:ea typeface="Gill Sans"/>
              <a:cs typeface="Gill Sans"/>
              <a:sym typeface="Gill Sans"/>
            </a:endParaRPr>
          </a:p>
          <a:p>
            <a:pPr marL="0" marR="0" lvl="0" indent="0" algn="l" rtl="0">
              <a:spcBef>
                <a:spcPts val="0"/>
              </a:spcBef>
              <a:spcAft>
                <a:spcPts val="0"/>
              </a:spcAft>
              <a:buNone/>
            </a:pPr>
            <a:r>
              <a:rPr lang="el-GR" sz="2400" b="1" i="1" u="sng" dirty="0" err="1">
                <a:solidFill>
                  <a:srgbClr val="000000"/>
                </a:solidFill>
                <a:latin typeface="Times New Roman"/>
                <a:ea typeface="Times New Roman"/>
                <a:cs typeface="Times New Roman"/>
                <a:sym typeface="Times New Roman"/>
              </a:rPr>
              <a:t>→Ανακοίνωση</a:t>
            </a:r>
            <a:r>
              <a:rPr lang="el-GR" sz="2400" b="1" i="1" u="sng" dirty="0">
                <a:solidFill>
                  <a:srgbClr val="000000"/>
                </a:solidFill>
                <a:latin typeface="Times New Roman"/>
                <a:ea typeface="Times New Roman"/>
                <a:cs typeface="Times New Roman"/>
                <a:sym typeface="Times New Roman"/>
              </a:rPr>
              <a:t> παραβίασης δεδομένων προσωπικού χαρακτήρα στο υποκείμενο των δεδομένων.</a:t>
            </a:r>
            <a:endParaRPr b="1" u="sng" dirty="0"/>
          </a:p>
          <a:p>
            <a:pPr marL="0" marR="0" lvl="0" indent="0" algn="l" rtl="0">
              <a:spcBef>
                <a:spcPts val="0"/>
              </a:spcBef>
              <a:spcAft>
                <a:spcPts val="0"/>
              </a:spcAft>
              <a:buNone/>
            </a:pPr>
            <a:endParaRPr sz="2400" i="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Όταν η παραβίαση ενδέχεται να θέσει σε </a:t>
            </a:r>
            <a:r>
              <a:rPr lang="el-GR" sz="2400" dirty="0" err="1">
                <a:solidFill>
                  <a:srgbClr val="000000"/>
                </a:solidFill>
                <a:latin typeface="Times New Roman"/>
                <a:ea typeface="Times New Roman"/>
                <a:cs typeface="Times New Roman"/>
                <a:sym typeface="Times New Roman"/>
              </a:rPr>
              <a:t>ηψηλό</a:t>
            </a:r>
            <a:r>
              <a:rPr lang="el-GR" sz="2400" dirty="0">
                <a:solidFill>
                  <a:srgbClr val="000000"/>
                </a:solidFill>
                <a:latin typeface="Times New Roman"/>
                <a:ea typeface="Times New Roman"/>
                <a:cs typeface="Times New Roman"/>
                <a:sym typeface="Times New Roman"/>
              </a:rPr>
              <a:t> κίνδυνο τα δικαιώματα και τις ελευθερίες των φυσικών προσώπων, </a:t>
            </a:r>
            <a:r>
              <a:rPr lang="el-GR" sz="2400" b="1" dirty="0">
                <a:solidFill>
                  <a:srgbClr val="000000"/>
                </a:solidFill>
                <a:latin typeface="Times New Roman"/>
                <a:ea typeface="Times New Roman"/>
                <a:cs typeface="Times New Roman"/>
                <a:sym typeface="Times New Roman"/>
              </a:rPr>
              <a:t>ο υπεύθυνος επεξεργασίας ανακοινώνει αμελλητί την παραβίαση των δεδομένων στο υποκείμενο των δεδομένων</a:t>
            </a:r>
            <a:r>
              <a:rPr lang="el-GR" sz="2400" dirty="0">
                <a:solidFill>
                  <a:srgbClr val="000000"/>
                </a:solidFill>
                <a:latin typeface="Times New Roman"/>
                <a:ea typeface="Times New Roman"/>
                <a:cs typeface="Times New Roman"/>
                <a:sym typeface="Times New Roman"/>
              </a:rPr>
              <a:t>. </a:t>
            </a:r>
            <a:r>
              <a:rPr lang="el-GR" sz="2400" dirty="0">
                <a:solidFill>
                  <a:srgbClr val="FF0000"/>
                </a:solidFill>
                <a:latin typeface="Times New Roman"/>
                <a:ea typeface="Times New Roman"/>
                <a:cs typeface="Times New Roman"/>
                <a:sym typeface="Times New Roman"/>
              </a:rPr>
              <a:t>Η ανακοίνωση δεν απαιτείται εάν</a:t>
            </a:r>
            <a:r>
              <a:rPr lang="el-GR" sz="2400" dirty="0">
                <a:solidFill>
                  <a:srgbClr val="000000"/>
                </a:solidFill>
                <a:latin typeface="Times New Roman"/>
                <a:ea typeface="Times New Roman"/>
                <a:cs typeface="Times New Roman"/>
                <a:sym typeface="Times New Roman"/>
              </a:rPr>
              <a:t>:</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έχουν ληφθεί κατάλληλα τεχνικά και οργανωτικά μέτρα προστασίας και τα μέτρα αυτά εφαρμόστηκαν στα επηρεαζόμενα από την παραβίαση δεδομένα, κυρίως μέτρα που καθιστούν μη κατανοητά τα δεδομένα προσωπικού χαρακτήρα σε όσους δεν διαθέτουν άδεια πρόσβασης σε αυτά, όπως η κρυπτογράφηση</a:t>
            </a:r>
            <a:endParaRPr dirty="0"/>
          </a:p>
          <a:p>
            <a:pPr marL="0" marR="0" lvl="0" indent="0" algn="just"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823" name="Google Shape;823;p12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24" name="Google Shape;824;p12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25" name="Google Shape;825;p12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26" name="Google Shape;826;p129"/>
          <p:cNvSpPr/>
          <p:nvPr/>
        </p:nvSpPr>
        <p:spPr>
          <a:xfrm>
            <a:off x="2878150" y="952488"/>
            <a:ext cx="7645500" cy="41403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830"/>
        <p:cNvGrpSpPr/>
        <p:nvPr/>
      </p:nvGrpSpPr>
      <p:grpSpPr>
        <a:xfrm>
          <a:off x="0" y="0"/>
          <a:ext cx="0" cy="0"/>
          <a:chOff x="0" y="0"/>
          <a:chExt cx="0" cy="0"/>
        </a:xfrm>
      </p:grpSpPr>
      <p:sp>
        <p:nvSpPr>
          <p:cNvPr id="831" name="Google Shape;831;p130"/>
          <p:cNvSpPr/>
          <p:nvPr/>
        </p:nvSpPr>
        <p:spPr>
          <a:xfrm>
            <a:off x="381000" y="268288"/>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ctr"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ΠΡΑΚΤΙΚΑ ΒΗΜΑΤΑ</a:t>
            </a:r>
            <a:endParaRPr sz="3600" b="1" i="1" u="sng">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a:solidFill>
                  <a:srgbClr val="000000"/>
                </a:solidFill>
                <a:latin typeface="Times New Roman"/>
                <a:ea typeface="Times New Roman"/>
                <a:cs typeface="Times New Roman"/>
                <a:sym typeface="Times New Roman"/>
              </a:rPr>
              <a:t>7. Διαδικασία σε περίπτωση παραβίασης της προστασίας των δεδομένων</a:t>
            </a:r>
            <a:endParaRPr sz="2400" b="1" i="1" u="sng">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ο υπεύθυνος επεξεργασίας έλαβε στη συνέχεια μέτρα που διασφαλίζουν ότι δεν είναι πλέον πιθανό να προκύψει ο υψηλός κίνδυνος</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προϋποθέτει δυσανάλογες προσπάθειες</a:t>
            </a: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Εάν το δικηγορικό γραφείο δεν προχωρήσει στην ανακοίνωση της παραβίασης στο υποκείμενο, η ΑΠΔΠΧ μπορεί, έχοντας εξετάσει την πιθανότητα επέλευσης υψηλού κινδύνου από την παραβίαση να του ζητήσει να το πράξει.  </a:t>
            </a:r>
            <a:endParaRPr/>
          </a:p>
          <a:p>
            <a:pPr marL="0" marR="0" lvl="0" indent="0" algn="ctr" rtl="0">
              <a:spcBef>
                <a:spcPts val="0"/>
              </a:spcBef>
              <a:spcAft>
                <a:spcPts val="0"/>
              </a:spcAft>
              <a:buNone/>
            </a:pPr>
            <a:r>
              <a:rPr lang="el-GR" sz="2400" b="1">
                <a:solidFill>
                  <a:srgbClr val="000000"/>
                </a:solidFill>
                <a:latin typeface="Gill Sans"/>
                <a:ea typeface="Gill Sans"/>
                <a:cs typeface="Gill Sans"/>
                <a:sym typeface="Gill Sans"/>
              </a:rPr>
              <a:t>Check List</a:t>
            </a:r>
            <a:endParaRPr sz="2400">
              <a:solidFill>
                <a:srgbClr val="000000"/>
              </a:solidFill>
              <a:latin typeface="Gill Sans"/>
              <a:ea typeface="Gill Sans"/>
              <a:cs typeface="Gill Sans"/>
              <a:sym typeface="Gill Sans"/>
            </a:endParaRPr>
          </a:p>
          <a:p>
            <a:pPr marL="0" marR="0" lvl="0" indent="-152400" algn="l"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Εκτίμηση της παραβίασης</a:t>
            </a:r>
            <a:endParaRPr/>
          </a:p>
          <a:p>
            <a:pPr marL="0" marR="0" lvl="0" indent="-152400" algn="l"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Λήψη απαραίτητων μέτρων για την άμβλυνση ενδεχομένων δυσμενών συνεπειών της παραβίασης</a:t>
            </a:r>
            <a:endParaRPr/>
          </a:p>
          <a:p>
            <a:pPr marL="0" marR="0" lvl="0" indent="-152400" algn="l"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Εάν υπάρχει κίνδυνος για τα δικαιώματα και τις ελευθερίες του φυσικού προσώπου: γνωστοποίηση της παραβίασης στην ΑΠΔΠΧ</a:t>
            </a:r>
            <a:endParaRPr/>
          </a:p>
          <a:p>
            <a:pPr marL="0" marR="0" lvl="0" indent="-152400" algn="l" rtl="0">
              <a:spcBef>
                <a:spcPts val="0"/>
              </a:spcBef>
              <a:spcAft>
                <a:spcPts val="0"/>
              </a:spcAft>
              <a:buClr>
                <a:srgbClr val="000000"/>
              </a:buClr>
              <a:buSzPts val="2400"/>
              <a:buFont typeface="Noto Sans Symbols"/>
              <a:buChar char="✓"/>
            </a:pPr>
            <a:r>
              <a:rPr lang="el-GR" sz="2400">
                <a:solidFill>
                  <a:srgbClr val="000000"/>
                </a:solidFill>
                <a:latin typeface="Times New Roman"/>
                <a:ea typeface="Times New Roman"/>
                <a:cs typeface="Times New Roman"/>
                <a:sym typeface="Times New Roman"/>
              </a:rPr>
              <a:t> Εάν υπάρχει υψηλός κίνδυνος: ανακοίνωση στο υποκείμενο των δεδομένων</a:t>
            </a:r>
            <a:endParaRPr/>
          </a:p>
          <a:p>
            <a:pPr marL="0" marR="0" lvl="0" indent="0" algn="l" rtl="0">
              <a:spcBef>
                <a:spcPts val="0"/>
              </a:spcBef>
              <a:spcAft>
                <a:spcPts val="0"/>
              </a:spcAft>
              <a:buNone/>
            </a:pPr>
            <a:r>
              <a:rPr lang="el-GR" sz="2400">
                <a:solidFill>
                  <a:srgbClr val="000000"/>
                </a:solidFill>
                <a:latin typeface="Times New Roman"/>
                <a:ea typeface="Times New Roman"/>
                <a:cs typeface="Times New Roman"/>
                <a:sym typeface="Times New Roman"/>
              </a:rPr>
              <a:t>Σε κάθε περίπτωση, καταχώρηση του περιστατικού στο αρχείο καταγραφής παραβιάσεων</a:t>
            </a:r>
            <a:endParaRPr/>
          </a:p>
          <a:p>
            <a:pPr marL="0" marR="0" lvl="0" indent="0" algn="ctr" rtl="0">
              <a:spcBef>
                <a:spcPts val="0"/>
              </a:spcBef>
              <a:spcAft>
                <a:spcPts val="0"/>
              </a:spcAft>
              <a:buNone/>
            </a:pPr>
            <a:r>
              <a:rPr lang="el-GR" sz="2400">
                <a:solidFill>
                  <a:srgbClr val="000000"/>
                </a:solidFill>
                <a:latin typeface="Gill Sans"/>
                <a:ea typeface="Gill Sans"/>
                <a:cs typeface="Gill Sans"/>
                <a:sym typeface="Gill Sans"/>
              </a:rPr>
              <a:t> </a:t>
            </a:r>
            <a:endParaRPr/>
          </a:p>
          <a:p>
            <a:pPr marL="0" marR="0" lvl="0" indent="0" algn="just" rtl="0">
              <a:spcBef>
                <a:spcPts val="0"/>
              </a:spcBef>
              <a:spcAft>
                <a:spcPts val="0"/>
              </a:spcAft>
              <a:buClr>
                <a:srgbClr val="000000"/>
              </a:buClr>
              <a:buSzPts val="2400"/>
              <a:buFont typeface="Arial"/>
              <a:buNone/>
            </a:pP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a:t>
            </a:r>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400" b="1">
                <a:solidFill>
                  <a:srgbClr val="000000"/>
                </a:solidFill>
                <a:latin typeface="Gill Sans"/>
                <a:ea typeface="Gill Sans"/>
                <a:cs typeface="Gill Sans"/>
                <a:sym typeface="Gill Sans"/>
              </a:rPr>
              <a:t> </a:t>
            </a:r>
            <a:endParaRPr sz="440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4400" b="1">
                <a:solidFill>
                  <a:srgbClr val="000000"/>
                </a:solidFill>
                <a:latin typeface="Gill Sans"/>
                <a:ea typeface="Gill Sans"/>
                <a:cs typeface="Gill Sans"/>
                <a:sym typeface="Gill Sans"/>
              </a:rPr>
              <a:t> </a:t>
            </a:r>
            <a:endParaRPr sz="440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Gill Sans"/>
                <a:ea typeface="Gill Sans"/>
                <a:cs typeface="Gill Sans"/>
                <a:sym typeface="Gill Sans"/>
              </a:rPr>
              <a:t> </a:t>
            </a:r>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a:solidFill>
                  <a:srgbClr val="000000"/>
                </a:solidFill>
                <a:latin typeface="Times New Roman"/>
                <a:ea typeface="Times New Roman"/>
                <a:cs typeface="Times New Roman"/>
                <a:sym typeface="Times New Roman"/>
              </a:rPr>
              <a:t>  </a:t>
            </a:r>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a:solidFill>
                  <a:srgbClr val="000000"/>
                </a:solidFill>
                <a:latin typeface="Times New Roman"/>
                <a:ea typeface="Times New Roman"/>
                <a:cs typeface="Times New Roman"/>
                <a:sym typeface="Times New Roman"/>
              </a:rPr>
              <a:t> </a:t>
            </a:r>
            <a:endParaRPr/>
          </a:p>
        </p:txBody>
      </p:sp>
      <p:pic>
        <p:nvPicPr>
          <p:cNvPr id="832" name="Google Shape;832;p13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33" name="Google Shape;833;p13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34" name="Google Shape;834;p13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35" name="Google Shape;835;p130"/>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839"/>
        <p:cNvGrpSpPr/>
        <p:nvPr/>
      </p:nvGrpSpPr>
      <p:grpSpPr>
        <a:xfrm>
          <a:off x="0" y="0"/>
          <a:ext cx="0" cy="0"/>
          <a:chOff x="0" y="0"/>
          <a:chExt cx="0" cy="0"/>
        </a:xfrm>
      </p:grpSpPr>
      <p:sp>
        <p:nvSpPr>
          <p:cNvPr id="840" name="Google Shape;840;p131"/>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lang="el-GR" sz="2400" b="1" i="1" u="sng" dirty="0" smtClean="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smtClean="0">
                <a:solidFill>
                  <a:srgbClr val="000000"/>
                </a:solidFill>
                <a:latin typeface="Times New Roman"/>
                <a:ea typeface="Times New Roman"/>
                <a:cs typeface="Times New Roman"/>
                <a:sym typeface="Times New Roman"/>
              </a:rPr>
              <a:t>8</a:t>
            </a:r>
            <a:r>
              <a:rPr lang="el-GR" sz="2400" b="1" i="1" u="sng" dirty="0">
                <a:solidFill>
                  <a:srgbClr val="000000"/>
                </a:solidFill>
                <a:latin typeface="Times New Roman"/>
                <a:ea typeface="Times New Roman"/>
                <a:cs typeface="Times New Roman"/>
                <a:sym typeface="Times New Roman"/>
              </a:rPr>
              <a:t>. Αρχείο των δραστηριοτήτων επεξεργασίας</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Στο πλαίσιο της αρχής της λογοδοσίας, ο</a:t>
            </a:r>
            <a:r>
              <a:rPr lang="el-GR" sz="2400" dirty="0">
                <a:latin typeface="Times New Roman"/>
                <a:ea typeface="Times New Roman"/>
                <a:cs typeface="Times New Roman"/>
                <a:sym typeface="Times New Roman"/>
              </a:rPr>
              <a:t> GDPR</a:t>
            </a:r>
            <a:r>
              <a:rPr lang="el-GR" sz="2400" dirty="0">
                <a:solidFill>
                  <a:srgbClr val="000000"/>
                </a:solidFill>
                <a:latin typeface="Times New Roman"/>
                <a:ea typeface="Times New Roman"/>
                <a:cs typeface="Times New Roman"/>
                <a:sym typeface="Times New Roman"/>
              </a:rPr>
              <a:t> προβλέπει την τήρηση Αρχείου των δραστηριοτήτων επεξεργασίας από τον υπεύθυνο επεξεργασίας. Η υποχρέωση αυτή δεν δεσμεύει δικηγορικά γραφεία που απασχολούν λιγότερα από 250 εργαζομένους, εκτός εάν η διενεργούμενη επεξεργασία ενδέχεται να προκαλέσει κίνδυνο για τα δικαιώματα και τις ελευθερίες του υποκειμένου των δεδομένων, η επεξεργασία δεν είναι περιστασιακή ή περιλαμβάνει ειδικές κατηγορίες δεδομένων ή αφορά ποινικές καταδίκες και αδικήματα.</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Σε κάθε περίπτωση, ακόμα και για εκείνους που δεν είναι υποχρεωμένοι να τηρούν Αρχείο των δραστηριοτήτων επεξεργασίας, </a:t>
            </a:r>
            <a:r>
              <a:rPr lang="el-GR" sz="2400" u="sng" dirty="0">
                <a:solidFill>
                  <a:srgbClr val="000000"/>
                </a:solidFill>
                <a:latin typeface="Times New Roman"/>
                <a:ea typeface="Times New Roman"/>
                <a:cs typeface="Times New Roman"/>
                <a:sym typeface="Times New Roman"/>
              </a:rPr>
              <a:t>η τήρησή του συμβάλλει στην τήρηση της αρχής της λογοδοσίας, ώστε να είναι σε θέση ο υπεύθυνος επεξεργασίας να αποδείξει τη συμμόρφωσή του</a:t>
            </a:r>
            <a:r>
              <a:rPr lang="el-GR" sz="2400" dirty="0">
                <a:solidFill>
                  <a:srgbClr val="000000"/>
                </a:solidFill>
                <a:latin typeface="Times New Roman"/>
                <a:ea typeface="Times New Roman"/>
                <a:cs typeface="Times New Roman"/>
                <a:sym typeface="Times New Roman"/>
              </a:rPr>
              <a:t> με τον Γενικό Κανονισμό. </a:t>
            </a:r>
            <a:endParaRPr dirty="0"/>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841" name="Google Shape;841;p13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42" name="Google Shape;842;p13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43" name="Google Shape;843;p13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44" name="Google Shape;844;p131"/>
          <p:cNvSpPr/>
          <p:nvPr/>
        </p:nvSpPr>
        <p:spPr>
          <a:xfrm>
            <a:off x="1011675" y="4667538"/>
            <a:ext cx="7645500" cy="41403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132"/>
          <p:cNvSpPr/>
          <p:nvPr/>
        </p:nvSpPr>
        <p:spPr>
          <a:xfrm>
            <a:off x="381000" y="0"/>
            <a:ext cx="12385674" cy="9485313"/>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8. Αρχείο των δραστηριοτήτων επεξεργασίας</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u="sng" dirty="0">
                <a:solidFill>
                  <a:srgbClr val="000000"/>
                </a:solidFill>
                <a:latin typeface="Times New Roman"/>
                <a:ea typeface="Times New Roman"/>
                <a:cs typeface="Times New Roman"/>
                <a:sym typeface="Times New Roman"/>
              </a:rPr>
              <a:t>Το Αρχείο των δραστηριοτήτων επεξεργασίας πρέπει, σύμφωνα με το άρθρο 30 του Γενικού Κανονισμού να περιέχει τα ακόλουθα</a:t>
            </a:r>
            <a:r>
              <a:rPr lang="el-GR" sz="2400" dirty="0">
                <a:solidFill>
                  <a:srgbClr val="000000"/>
                </a:solidFill>
                <a:latin typeface="Times New Roman"/>
                <a:ea typeface="Times New Roman"/>
                <a:cs typeface="Times New Roman"/>
                <a:sym typeface="Times New Roman"/>
              </a:rPr>
              <a:t>:</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όνομα και στοιχεία επικοινωνίας του υπευθύνου επεξεργασίας και, κατά περίπτωση, του από κοινού υπευθύνου επεξεργασίας, του εκπροσώπου του υπευθύνου επεξεργασίας και του υπευθύνου προστασίας δεδομένων</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σκοπούς της επεξεργασίας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κατηγορίες υποκειμένων των δεδομένων</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κατηγορίες δεδομένων προσωπικού χαρακτήρα</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κατηγορίες αποδεκτών, στους οποίους πρόκειται να γνωστοποιηθούν ή γνωστοποιήθηκαν τα   δεδομένα προσωπικού χαρακτήρα, περιλαμβανομένων των αποδεκτών σε τρίτες χώρες ή διεθνείς οργανισμούς</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διαβιβάσεις σε τρίτη χώρα ή διεθνή οργανισμό</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όπου είναι δυνατόν, τις προβλεπόμενες προθεσμίες διαγραφής των διαφόρων κατηγοριών των δεδομένων</a:t>
            </a:r>
            <a:endParaRPr dirty="0"/>
          </a:p>
          <a:p>
            <a:pPr marL="0" marR="0" lvl="0" indent="-152400" algn="l"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όπου είναι δυνατόν, γενική περιγραφή των τεχνικών και οργανωτικών μέτρων ασφαλείας </a:t>
            </a:r>
            <a:r>
              <a:rPr lang="el-GR" sz="2400" b="1" dirty="0">
                <a:solidFill>
                  <a:srgbClr val="000000"/>
                </a:solidFill>
                <a:latin typeface="Times New Roman"/>
                <a:ea typeface="Times New Roman"/>
                <a:cs typeface="Times New Roman"/>
                <a:sym typeface="Times New Roman"/>
              </a:rPr>
              <a:t> </a:t>
            </a:r>
            <a:endParaRPr dirty="0"/>
          </a:p>
          <a:p>
            <a:pPr marL="0" marR="0" lvl="0" indent="0" algn="ctr" rtl="0">
              <a:spcBef>
                <a:spcPts val="0"/>
              </a:spcBef>
              <a:spcAft>
                <a:spcPts val="0"/>
              </a:spcAft>
              <a:buNone/>
            </a:pPr>
            <a:r>
              <a:rPr lang="el-GR" sz="2400" b="1" dirty="0" err="1">
                <a:solidFill>
                  <a:srgbClr val="000000"/>
                </a:solidFill>
                <a:latin typeface="Times New Roman"/>
                <a:ea typeface="Times New Roman"/>
                <a:cs typeface="Times New Roman"/>
                <a:sym typeface="Times New Roman"/>
              </a:rPr>
              <a:t>Check</a:t>
            </a: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List</a:t>
            </a:r>
            <a:endParaRPr dirty="0"/>
          </a:p>
          <a:p>
            <a:pPr marL="0" marR="0" lvl="0" indent="-152400" algn="l"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 Χαρτογράφηση των επεξεργασιών που πραγματοποιούνται από τη δικηγορική εταιρεία/δικηγόρο</a:t>
            </a:r>
            <a:endParaRPr sz="2400" dirty="0">
              <a:solidFill>
                <a:srgbClr val="000000"/>
              </a:solidFill>
              <a:latin typeface="Times New Roman"/>
              <a:ea typeface="Times New Roman"/>
              <a:cs typeface="Times New Roman"/>
              <a:sym typeface="Times New Roman"/>
            </a:endParaRPr>
          </a:p>
          <a:p>
            <a:pPr marL="0" marR="0" lvl="0" indent="-152400" algn="l" rtl="0">
              <a:spcBef>
                <a:spcPts val="0"/>
              </a:spcBef>
              <a:spcAft>
                <a:spcPts val="0"/>
              </a:spcAft>
              <a:buClr>
                <a:srgbClr val="000000"/>
              </a:buClr>
              <a:buSzPts val="2400"/>
              <a:buFont typeface="Noto Sans Symbols"/>
              <a:buChar char="✓"/>
            </a:pPr>
            <a:r>
              <a:rPr lang="el-GR" sz="2400" dirty="0">
                <a:solidFill>
                  <a:srgbClr val="000000"/>
                </a:solidFill>
                <a:latin typeface="Times New Roman"/>
                <a:ea typeface="Times New Roman"/>
                <a:cs typeface="Times New Roman"/>
                <a:sym typeface="Times New Roman"/>
              </a:rPr>
              <a:t>Διαχείριση του Αρχείου των δραστηριοτήτων επεξεργασίας</a:t>
            </a:r>
            <a:endParaRPr sz="2400" b="1"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Clr>
                <a:srgbClr val="000000"/>
              </a:buClr>
              <a:buSzPts val="2400"/>
              <a:buFont typeface="Arial"/>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4400" b="1" dirty="0">
                <a:solidFill>
                  <a:srgbClr val="000000"/>
                </a:solidFill>
                <a:latin typeface="Gill Sans"/>
                <a:ea typeface="Gill Sans"/>
                <a:cs typeface="Gill Sans"/>
                <a:sym typeface="Gill Sans"/>
              </a:rPr>
              <a:t> </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dirty="0"/>
          </a:p>
        </p:txBody>
      </p:sp>
      <p:pic>
        <p:nvPicPr>
          <p:cNvPr id="850" name="Google Shape;850;p13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51" name="Google Shape;851;p13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52" name="Google Shape;852;p13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53" name="Google Shape;853;p132"/>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857"/>
        <p:cNvGrpSpPr/>
        <p:nvPr/>
      </p:nvGrpSpPr>
      <p:grpSpPr>
        <a:xfrm>
          <a:off x="0" y="0"/>
          <a:ext cx="0" cy="0"/>
          <a:chOff x="0" y="0"/>
          <a:chExt cx="0" cy="0"/>
        </a:xfrm>
      </p:grpSpPr>
      <p:sp>
        <p:nvSpPr>
          <p:cNvPr id="858" name="Google Shape;858;p133"/>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9. O Υπεύθυνος Προστασίας Προσωπικών Δεδομένων (DPO)</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i) Διερεύνηση τυχόν </a:t>
            </a:r>
            <a:r>
              <a:rPr lang="el-GR" sz="2400" b="1" dirty="0" smtClean="0">
                <a:solidFill>
                  <a:srgbClr val="000000"/>
                </a:solidFill>
                <a:latin typeface="Times New Roman"/>
                <a:ea typeface="Times New Roman"/>
                <a:cs typeface="Times New Roman"/>
                <a:sym typeface="Times New Roman"/>
              </a:rPr>
              <a:t>υποχρέωσης </a:t>
            </a:r>
            <a:r>
              <a:rPr lang="el-GR" sz="2400" b="1" dirty="0">
                <a:solidFill>
                  <a:srgbClr val="000000"/>
                </a:solidFill>
                <a:latin typeface="Times New Roman"/>
                <a:ea typeface="Times New Roman"/>
                <a:cs typeface="Times New Roman"/>
                <a:sym typeface="Times New Roman"/>
              </a:rPr>
              <a:t>των δικηγορικών γραφείων να ορίσουν </a:t>
            </a:r>
            <a:r>
              <a:rPr lang="el-GR" sz="2400" b="1" dirty="0" err="1">
                <a:solidFill>
                  <a:srgbClr val="000000"/>
                </a:solidFill>
                <a:latin typeface="Times New Roman"/>
                <a:ea typeface="Times New Roman"/>
                <a:cs typeface="Times New Roman"/>
                <a:sym typeface="Times New Roman"/>
              </a:rPr>
              <a:t>Data</a:t>
            </a: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Protection</a:t>
            </a:r>
            <a:r>
              <a:rPr lang="el-GR" sz="2400" b="1" dirty="0">
                <a:solidFill>
                  <a:srgbClr val="000000"/>
                </a:solidFill>
                <a:latin typeface="Times New Roman"/>
                <a:ea typeface="Times New Roman"/>
                <a:cs typeface="Times New Roman"/>
                <a:sym typeface="Times New Roman"/>
              </a:rPr>
              <a:t> </a:t>
            </a:r>
            <a:r>
              <a:rPr lang="el-GR" sz="2400" b="1" dirty="0" err="1">
                <a:solidFill>
                  <a:srgbClr val="000000"/>
                </a:solidFill>
                <a:latin typeface="Times New Roman"/>
                <a:ea typeface="Times New Roman"/>
                <a:cs typeface="Times New Roman"/>
                <a:sym typeface="Times New Roman"/>
              </a:rPr>
              <a:t>Officer</a:t>
            </a:r>
            <a:r>
              <a:rPr lang="el-GR" sz="2400" b="1" dirty="0">
                <a:solidFill>
                  <a:srgbClr val="000000"/>
                </a:solidFill>
                <a:latin typeface="Times New Roman"/>
                <a:ea typeface="Times New Roman"/>
                <a:cs typeface="Times New Roman"/>
                <a:sym typeface="Times New Roman"/>
              </a:rPr>
              <a:t> (DPO)</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Βάσει του άρθρου 37, ο υπεύθυνος επεξεργασίας και ο εκτελών την επεξεργασία ορίζουν υπεύθυνο επεξεργασίας δεδομένων προσωπικού χαρακτήρα (DPO) σε κάθε περίπτωση στην οποία</a:t>
            </a:r>
            <a:r>
              <a:rPr lang="el-GR" sz="2400"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η επεξεργασία διενεργείται από δημόσια αρχή ή φορέα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οι βασικές δραστηριότητες του υπευθύνου επεξεργασίας ή του εκτελούντος την επεξεργασία συνιστούν πράξεις που απαιτούν τακτική και συστηματική παρακολούθηση των υποκειμένων σε μεγάλη κλίμακα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οι βασικές δραστηριότητες του υπευθύνου ή του εκτελούντος την επεξεργασία συνιστούν μεγάλης κλίμακας επεξεργασία ειδικών κατηγοριών δεδομένων προσωπικού χαρακτήρα και δεδομένων που αφορούν ποινικές καταδίκες και αδικήματα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Εκτός από αυτές τις περιπτώσεις, ο ορισμός ενός DPO αν και δεν είναι υποχρεωτικός, αναμφίβολα συνίσταται.</a:t>
            </a:r>
            <a:r>
              <a:rPr lang="el-GR" sz="2400" dirty="0">
                <a:solidFill>
                  <a:srgbClr val="000000"/>
                </a:solidFill>
                <a:latin typeface="Gill Sans"/>
                <a:ea typeface="Gill Sans"/>
                <a:cs typeface="Gill Sans"/>
                <a:sym typeface="Gill Sans"/>
              </a:rPr>
              <a:t> </a:t>
            </a: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Gill Sans"/>
              <a:ea typeface="Gill Sans"/>
              <a:cs typeface="Gill Sans"/>
              <a:sym typeface="Gill Sans"/>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Εάν οριστεί DPO η επιχείρηση υποχρεούται να δημοσιεύσει τα στοιχεία του και να τα ανακοινώσει στην εποπτική αρχή. </a:t>
            </a:r>
            <a:r>
              <a:rPr lang="el-GR" sz="1200" dirty="0">
                <a:solidFill>
                  <a:srgbClr val="000000"/>
                </a:solidFill>
                <a:latin typeface="Times New Roman"/>
                <a:ea typeface="Times New Roman"/>
                <a:cs typeface="Times New Roman"/>
                <a:sym typeface="Times New Roman"/>
              </a:rPr>
              <a:t>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859" name="Google Shape;859;p13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60" name="Google Shape;860;p13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61" name="Google Shape;861;p13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62" name="Google Shape;862;p133"/>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863" name="Google Shape;863;p13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864" name="Google Shape;864;p13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865" name="Google Shape;865;p13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sp>
        <p:nvSpPr>
          <p:cNvPr id="870" name="Google Shape;870;p134"/>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9. O Υπεύθυνος Προστασίας Προσωπικών Δεδομένων (DPO)</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Σύμφωνα δε, με τις κατευθυντήριες γραμμές της Ομάδας του άρθρου 29, «βασικές δραστηριότητες» μπορούν να θεωρηθούν όλες οι δραστηριότητες για τις οποίες η επεξεργασία προσωπικών δεδομένων αποτελεί αναπόσπαστο μέρος των δραστηριοτήτων του υπευθύνου επεξεργασίας ή του εκτελούντος. </a:t>
            </a:r>
            <a:r>
              <a:rPr lang="el-GR" sz="2400" b="1" dirty="0">
                <a:solidFill>
                  <a:srgbClr val="000000"/>
                </a:solidFill>
                <a:latin typeface="Times New Roman"/>
                <a:ea typeface="Times New Roman"/>
                <a:cs typeface="Times New Roman"/>
                <a:sym typeface="Times New Roman"/>
              </a:rPr>
              <a:t>Ιδιαίτερα σημαντική είναι επίσης η έννοια της «μεγάλης κλίμακας», δεδομένου ότι μία μικρή δικηγορική εταιρεία μπορεί να επεξεργάζεται σημαντικής ποσότητας αρχεία πελατών της</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Όμως, η αιτιολογική σκέψη 91 GDPR προβλέπει ότι η επεξεργασία δεδομένων δεν θα πρέπει να θεωρείται μεγάλης κλίμακας, </a:t>
            </a:r>
            <a:r>
              <a:rPr lang="el-GR" sz="2400" b="1" u="sng" dirty="0">
                <a:solidFill>
                  <a:srgbClr val="000000"/>
                </a:solidFill>
                <a:latin typeface="Times New Roman"/>
                <a:ea typeface="Times New Roman"/>
                <a:cs typeface="Times New Roman"/>
                <a:sym typeface="Times New Roman"/>
              </a:rPr>
              <a:t>εάν αφορά δεδομένα πελατών δικηγόρου και καθιστά την διενέργεια εκτίμησης </a:t>
            </a:r>
            <a:r>
              <a:rPr lang="el-GR" sz="2400" b="1" u="sng" dirty="0" err="1">
                <a:solidFill>
                  <a:srgbClr val="000000"/>
                </a:solidFill>
                <a:latin typeface="Times New Roman"/>
                <a:ea typeface="Times New Roman"/>
                <a:cs typeface="Times New Roman"/>
                <a:sym typeface="Times New Roman"/>
              </a:rPr>
              <a:t>αντικτύπου</a:t>
            </a:r>
            <a:r>
              <a:rPr lang="el-GR" sz="2400" b="1" u="sng" dirty="0">
                <a:solidFill>
                  <a:srgbClr val="000000"/>
                </a:solidFill>
                <a:latin typeface="Times New Roman"/>
                <a:ea typeface="Times New Roman"/>
                <a:cs typeface="Times New Roman"/>
                <a:sym typeface="Times New Roman"/>
              </a:rPr>
              <a:t> μη υποχρεωτική για τον δικηγόρο</a:t>
            </a:r>
            <a:r>
              <a:rPr lang="el-GR" sz="2400" b="1" dirty="0">
                <a:solidFill>
                  <a:srgbClr val="000000"/>
                </a:solidFill>
                <a:latin typeface="Times New Roman"/>
                <a:ea typeface="Times New Roman"/>
                <a:cs typeface="Times New Roman"/>
                <a:sym typeface="Times New Roman"/>
              </a:rPr>
              <a:t>.</a:t>
            </a:r>
            <a:endParaRPr sz="24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Επομένως, η εκτίμηση για τον εάν θα οριστεί σε ένα δικηγορικό γραφείο DPO θα πρέπει να γίνεται κατά περίπτωση, ανάλογα με τον αριθμό των υποκειμένων τα δεδομένα των οποίων τυγχάνουν επεξεργασίας, τον όγκο των δεδομένων, τη διάρκεια τη διάρκεια των δραστηριοτήτων επεξεργασίας του υπευθύνου επεξεργασίας, τη γεωγραφική έκταση της επεξεργασίας</a:t>
            </a:r>
            <a:r>
              <a:rPr lang="el-GR" sz="2400" dirty="0">
                <a:solidFill>
                  <a:srgbClr val="000000"/>
                </a:solidFill>
                <a:latin typeface="Times New Roman"/>
                <a:ea typeface="Times New Roman"/>
                <a:cs typeface="Times New Roman"/>
                <a:sym typeface="Times New Roman"/>
              </a:rPr>
              <a:t>. </a:t>
            </a:r>
            <a:r>
              <a:rPr lang="el-GR" sz="2400" dirty="0">
                <a:solidFill>
                  <a:schemeClr val="accent6"/>
                </a:solidFill>
                <a:latin typeface="Times New Roman"/>
                <a:ea typeface="Times New Roman"/>
                <a:cs typeface="Times New Roman"/>
                <a:sym typeface="Times New Roman"/>
              </a:rPr>
              <a:t>Ως επί το πλείστον, τα δικηγορικά γραφεία δεν επεξεργάζονται δεδομένα σε μεγάλη κλίμακα, ώστε να θεωρηθούν ότι υποχρεούται να ορίσουν DPO</a:t>
            </a:r>
            <a:r>
              <a:rPr lang="el-GR" sz="2400" dirty="0">
                <a:solidFill>
                  <a:srgbClr val="000000"/>
                </a:solidFill>
                <a:latin typeface="Times New Roman"/>
                <a:ea typeface="Times New Roman"/>
                <a:cs typeface="Times New Roman"/>
                <a:sym typeface="Times New Roman"/>
              </a:rPr>
              <a:t>. Σε κάθε περίπτωση όμως, ακόμη και εάν δεν είναι υποχρεωτικός ο ορισμός του DPO, η ύπαρξή του στο δικηγορικό γραφείο θα συμβάλει στη συμμόρφωση του με τον Γενικό Κανονισμό.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871" name="Google Shape;871;p134"/>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72" name="Google Shape;872;p13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73" name="Google Shape;873;p134"/>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74" name="Google Shape;874;p134"/>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875" name="Google Shape;875;p134"/>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876" name="Google Shape;876;p134"/>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877" name="Google Shape;877;p134"/>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881"/>
        <p:cNvGrpSpPr/>
        <p:nvPr/>
      </p:nvGrpSpPr>
      <p:grpSpPr>
        <a:xfrm>
          <a:off x="0" y="0"/>
          <a:ext cx="0" cy="0"/>
          <a:chOff x="0" y="0"/>
          <a:chExt cx="0" cy="0"/>
        </a:xfrm>
      </p:grpSpPr>
      <p:sp>
        <p:nvSpPr>
          <p:cNvPr id="882" name="Google Shape;882;p135"/>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9. O Υπεύθυνος Προστασίας Προσωπικών Δεδομένων (DPO)</a:t>
            </a:r>
            <a:endParaRPr sz="2400" b="1" i="1"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dirty="0">
                <a:solidFill>
                  <a:srgbClr val="000000"/>
                </a:solidFill>
                <a:latin typeface="Times New Roman"/>
                <a:ea typeface="Times New Roman"/>
                <a:cs typeface="Times New Roman"/>
                <a:sym typeface="Times New Roman"/>
              </a:rPr>
              <a:t>i) Υποχρεώσεις και αποστολή του DPO</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Ο GDPR επιβάλλει σημαντικές υποχρεώσεις στον DPO, ο οποίος θεωρείται ο συντονιστής της συμμόρφωσης σε ένα οργανισμό και έχει τα ακόλουθα καθήκοντα</a:t>
            </a:r>
            <a:r>
              <a:rPr lang="el-GR" sz="2400" dirty="0">
                <a:solidFill>
                  <a:srgbClr val="000000"/>
                </a:solidFill>
                <a:latin typeface="Times New Roman"/>
                <a:ea typeface="Times New Roman"/>
                <a:cs typeface="Times New Roman"/>
                <a:sym typeface="Times New Roman"/>
              </a:rPr>
              <a:t>:</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ενημερώνει και συμβουλεύει τον υπεύθυνο επεξεργασίας ή τον εκτελούντα, καθώς και τους εργαζομένους,</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παρακολουθεί τη συμμόρφωση με τον Γενικό Κανονισμό και το εθνικό δίκαιο σχετικά με την προστασία των δεδομένων </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συμβουλεύει τον οργανισμό, στις περιπτώσεις που ζητείται, να διεξάγει μελέτες επιπτώσεων σχετικά με την προστασία δεδομένων και παρακολουθεί την υλοποίησή της </a:t>
            </a:r>
            <a:endParaRPr dirty="0"/>
          </a:p>
          <a:p>
            <a:pPr marL="914400" marR="0" lvl="2" indent="0" algn="l" rtl="0">
              <a:spcBef>
                <a:spcPts val="0"/>
              </a:spcBef>
              <a:spcAft>
                <a:spcPts val="0"/>
              </a:spcAft>
              <a:buNone/>
            </a:pPr>
            <a:r>
              <a:rPr lang="el-GR" sz="2400" b="0" i="0" u="none" strike="noStrike" cap="none" dirty="0">
                <a:solidFill>
                  <a:srgbClr val="000000"/>
                </a:solidFill>
                <a:latin typeface="Times New Roman"/>
                <a:ea typeface="Times New Roman"/>
                <a:cs typeface="Times New Roman"/>
                <a:sym typeface="Times New Roman"/>
              </a:rPr>
              <a:t>συνεργάζεται και είναι το σημείο επικοινωνίας με την εποπτική αρχή</a:t>
            </a:r>
            <a:endParaRPr sz="2400" b="0" i="0" u="none" strike="noStrike" cap="none" dirty="0">
              <a:solidFill>
                <a:srgbClr val="000000"/>
              </a:solidFill>
              <a:latin typeface="Times New Roman"/>
              <a:ea typeface="Times New Roman"/>
              <a:cs typeface="Times New Roman"/>
              <a:sym typeface="Times New Roman"/>
            </a:endParaRPr>
          </a:p>
          <a:p>
            <a:pPr marL="914400" marR="0" lvl="2" indent="0" algn="l" rtl="0">
              <a:spcBef>
                <a:spcPts val="0"/>
              </a:spcBef>
              <a:spcAft>
                <a:spcPts val="0"/>
              </a:spcAft>
              <a:buNone/>
            </a:pPr>
            <a:endParaRPr sz="2400" b="0" i="0" u="none" strike="noStrike" cap="none"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u="sng" dirty="0">
                <a:solidFill>
                  <a:srgbClr val="000000"/>
                </a:solidFill>
                <a:latin typeface="Times New Roman"/>
                <a:ea typeface="Times New Roman"/>
                <a:cs typeface="Times New Roman"/>
                <a:sym typeface="Times New Roman"/>
              </a:rPr>
              <a:t>Για να βοηθήσει δε, τον οργανισμό να συμμορφωθεί με τις νέες υποχρεώσεις που προκύπτουν από τον Γενικό Κανονισμό, ο DPO οφείλει </a:t>
            </a:r>
            <a:r>
              <a:rPr lang="el-GR" sz="2400" dirty="0">
                <a:solidFill>
                  <a:srgbClr val="000000"/>
                </a:solidFill>
                <a:latin typeface="Times New Roman"/>
                <a:ea typeface="Times New Roman"/>
                <a:cs typeface="Times New Roman"/>
                <a:sym typeface="Times New Roman"/>
              </a:rPr>
              <a:t>να: </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ενημερώνεται για το περιεχόμενο των νέων υποχρεώσεων</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ευαισθητοποιεί τον υπεύθυνο επεξεργασίας κατά τη λήψη αποφάσεων σχετικά με τον αντίκτυπο αυτών των νέων κανόνων</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σχεδιάζει δράσεις ευαισθητοποίησης</a:t>
            </a:r>
            <a:endParaRPr dirty="0"/>
          </a:p>
          <a:p>
            <a:pPr marL="914400" marR="0" lvl="2" indent="-152400" algn="l" rtl="0">
              <a:spcBef>
                <a:spcPts val="0"/>
              </a:spcBef>
              <a:spcAft>
                <a:spcPts val="0"/>
              </a:spcAft>
              <a:buClr>
                <a:srgbClr val="000000"/>
              </a:buClr>
              <a:buSzPts val="2400"/>
              <a:buFont typeface="Arial"/>
              <a:buChar char="•"/>
            </a:pPr>
            <a:r>
              <a:rPr lang="el-GR" sz="2400" b="0" i="0" u="none" strike="noStrike" cap="none" dirty="0">
                <a:solidFill>
                  <a:srgbClr val="000000"/>
                </a:solidFill>
                <a:latin typeface="Times New Roman"/>
                <a:ea typeface="Times New Roman"/>
                <a:cs typeface="Times New Roman"/>
                <a:sym typeface="Times New Roman"/>
              </a:rPr>
              <a:t> διαχειρίζεται συνέχεια και με συνέπεια τη συμμόρφωση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883" name="Google Shape;883;p135"/>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84" name="Google Shape;884;p135"/>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85" name="Google Shape;885;p135"/>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86" name="Google Shape;886;p135"/>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887" name="Google Shape;887;p135"/>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888" name="Google Shape;888;p135"/>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889" name="Google Shape;889;p135"/>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67"/>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just" rtl="0">
              <a:spcBef>
                <a:spcPts val="0"/>
              </a:spcBef>
              <a:spcAft>
                <a:spcPts val="0"/>
              </a:spcAft>
              <a:buNone/>
            </a:pPr>
            <a:r>
              <a:rPr lang="el-GR" sz="3600" b="1" dirty="0">
                <a:solidFill>
                  <a:srgbClr val="000000"/>
                </a:solidFill>
                <a:latin typeface="Times New Roman"/>
                <a:ea typeface="Times New Roman"/>
                <a:cs typeface="Times New Roman"/>
                <a:sym typeface="Times New Roman"/>
              </a:rPr>
              <a:t>                                                        Λοιπές διατάξεις</a:t>
            </a:r>
            <a:endParaRPr dirty="0"/>
          </a:p>
          <a:p>
            <a:pPr marL="0" marR="0" lvl="0" indent="0" algn="just" rtl="0">
              <a:spcBef>
                <a:spcPts val="0"/>
              </a:spcBef>
              <a:spcAft>
                <a:spcPts val="0"/>
              </a:spcAft>
              <a:buNone/>
            </a:pPr>
            <a:endParaRPr sz="3600" b="1"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άρθρο 39 παρ.1 Κ.Δ</a:t>
            </a:r>
            <a:r>
              <a:rPr lang="el-GR" sz="2800" b="1" dirty="0">
                <a:solidFill>
                  <a:srgbClr val="000000"/>
                </a:solidFill>
                <a:latin typeface="Times New Roman"/>
                <a:ea typeface="Times New Roman"/>
                <a:cs typeface="Times New Roman"/>
                <a:sym typeface="Times New Roman"/>
              </a:rPr>
              <a:t>. </a:t>
            </a:r>
            <a:r>
              <a:rPr lang="el-GR" sz="2800" dirty="0">
                <a:solidFill>
                  <a:srgbClr val="000000"/>
                </a:solidFill>
                <a:latin typeface="Times New Roman"/>
                <a:ea typeface="Times New Roman"/>
                <a:cs typeface="Times New Roman"/>
                <a:sym typeface="Times New Roman"/>
              </a:rPr>
              <a:t>«Δικονομικό πλαίσιο άσκησης της δικηγορίας»</a:t>
            </a:r>
            <a:endParaRPr dirty="0"/>
          </a:p>
          <a:p>
            <a:pPr marL="0" marR="0" lvl="0" indent="0" algn="just" rtl="0">
              <a:spcBef>
                <a:spcPts val="0"/>
              </a:spcBef>
              <a:spcAft>
                <a:spcPts val="0"/>
              </a:spcAft>
              <a:buNone/>
            </a:pPr>
            <a:r>
              <a:rPr lang="el-GR" sz="2800" dirty="0">
                <a:solidFill>
                  <a:srgbClr val="000000"/>
                </a:solidFill>
                <a:latin typeface="Times New Roman"/>
                <a:ea typeface="Times New Roman"/>
                <a:cs typeface="Times New Roman"/>
                <a:sym typeface="Times New Roman"/>
              </a:rPr>
              <a:t>«</a:t>
            </a:r>
            <a:r>
              <a:rPr lang="el-GR" sz="2400" b="1" i="1" dirty="0">
                <a:solidFill>
                  <a:srgbClr val="000000"/>
                </a:solidFill>
                <a:latin typeface="Times New Roman"/>
                <a:ea typeface="Times New Roman"/>
                <a:cs typeface="Times New Roman"/>
                <a:sym typeface="Times New Roman"/>
              </a:rPr>
              <a:t>Απαγόρευση έρευνας και κατάσχεσης</a:t>
            </a:r>
            <a:r>
              <a:rPr lang="el-GR" sz="2400" i="1" dirty="0">
                <a:solidFill>
                  <a:srgbClr val="000000"/>
                </a:solidFill>
                <a:latin typeface="Times New Roman"/>
                <a:ea typeface="Times New Roman"/>
                <a:cs typeface="Times New Roman"/>
                <a:sym typeface="Times New Roman"/>
              </a:rPr>
              <a:t>. Απαγορεύεται η διεξαγωγή έρευνας για την αναζήτηση εγγράφων ή άλλων στοιχείων ή των ηλεκτρονικών μέσων αποθήκευσης αυτών, καθώς και η κατάσχεση αυτών, </a:t>
            </a:r>
            <a:r>
              <a:rPr lang="el-GR" sz="2400" b="1" i="1" dirty="0">
                <a:solidFill>
                  <a:srgbClr val="000000"/>
                </a:solidFill>
                <a:latin typeface="Times New Roman"/>
                <a:ea typeface="Times New Roman"/>
                <a:cs typeface="Times New Roman"/>
                <a:sym typeface="Times New Roman"/>
              </a:rPr>
              <a:t>για όσο χρόνο βρίσκονται στην </a:t>
            </a:r>
            <a:r>
              <a:rPr lang="el-GR" sz="2400" b="1" i="1" u="sng" dirty="0">
                <a:solidFill>
                  <a:srgbClr val="000000"/>
                </a:solidFill>
                <a:latin typeface="Times New Roman"/>
                <a:ea typeface="Times New Roman"/>
                <a:cs typeface="Times New Roman"/>
                <a:sym typeface="Times New Roman"/>
              </a:rPr>
              <a:t>κατοχή</a:t>
            </a:r>
            <a:r>
              <a:rPr lang="el-GR" sz="2400" b="1" i="1" dirty="0">
                <a:solidFill>
                  <a:srgbClr val="000000"/>
                </a:solidFill>
                <a:latin typeface="Times New Roman"/>
                <a:ea typeface="Times New Roman"/>
                <a:cs typeface="Times New Roman"/>
                <a:sym typeface="Times New Roman"/>
              </a:rPr>
              <a:t> του δικηγόρου για υπόθεση που αυτός χειρίζεται</a:t>
            </a:r>
            <a:r>
              <a:rPr lang="el-GR" sz="2400" dirty="0">
                <a:solidFill>
                  <a:srgbClr val="000000"/>
                </a:solidFill>
                <a:latin typeface="Times New Roman"/>
                <a:ea typeface="Times New Roman"/>
                <a:cs typeface="Times New Roman"/>
                <a:sym typeface="Times New Roman"/>
              </a:rPr>
              <a:t>».</a:t>
            </a:r>
            <a:endParaRPr sz="28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άρθρο 371 παρ.1 και 4 ΠΚ </a:t>
            </a:r>
            <a:r>
              <a:rPr lang="el-GR" sz="2400" b="1" dirty="0">
                <a:solidFill>
                  <a:srgbClr val="000000"/>
                </a:solidFill>
                <a:latin typeface="Times New Roman"/>
                <a:ea typeface="Times New Roman"/>
                <a:cs typeface="Times New Roman"/>
                <a:sym typeface="Times New Roman"/>
              </a:rPr>
              <a:t>Παραβίαση επαγγελματικής εχεμύθειας</a:t>
            </a:r>
            <a:r>
              <a:rPr lang="el-GR" sz="2400" dirty="0">
                <a:solidFill>
                  <a:srgbClr val="000000"/>
                </a:solidFill>
                <a:latin typeface="Times New Roman"/>
                <a:ea typeface="Times New Roman"/>
                <a:cs typeface="Times New Roman"/>
                <a:sym typeface="Times New Roman"/>
              </a:rPr>
              <a:t>: </a:t>
            </a:r>
            <a:r>
              <a:rPr lang="el-GR" sz="2400" i="1" dirty="0">
                <a:solidFill>
                  <a:srgbClr val="000000"/>
                </a:solidFill>
                <a:latin typeface="Times New Roman"/>
                <a:ea typeface="Times New Roman"/>
                <a:cs typeface="Times New Roman"/>
                <a:sym typeface="Times New Roman"/>
              </a:rPr>
              <a:t>«1. Κληρικοί, </a:t>
            </a:r>
            <a:r>
              <a:rPr lang="el-GR" sz="2400" b="1" i="1" dirty="0">
                <a:solidFill>
                  <a:srgbClr val="000000"/>
                </a:solidFill>
                <a:latin typeface="Times New Roman"/>
                <a:ea typeface="Times New Roman"/>
                <a:cs typeface="Times New Roman"/>
                <a:sym typeface="Times New Roman"/>
              </a:rPr>
              <a:t>δικηγόροι</a:t>
            </a:r>
            <a:r>
              <a:rPr lang="el-GR" sz="2400" i="1" dirty="0">
                <a:solidFill>
                  <a:srgbClr val="000000"/>
                </a:solidFill>
                <a:latin typeface="Times New Roman"/>
                <a:ea typeface="Times New Roman"/>
                <a:cs typeface="Times New Roman"/>
                <a:sym typeface="Times New Roman"/>
              </a:rPr>
              <a:t> και κάθε είδους </a:t>
            </a:r>
            <a:r>
              <a:rPr lang="el-GR" sz="2400" b="1" i="1" dirty="0">
                <a:solidFill>
                  <a:srgbClr val="000000"/>
                </a:solidFill>
                <a:latin typeface="Times New Roman"/>
                <a:ea typeface="Times New Roman"/>
                <a:cs typeface="Times New Roman"/>
                <a:sym typeface="Times New Roman"/>
              </a:rPr>
              <a:t>νομικοί παραστάτες</a:t>
            </a:r>
            <a:r>
              <a:rPr lang="el-GR" sz="2400" i="1" dirty="0">
                <a:solidFill>
                  <a:srgbClr val="000000"/>
                </a:solidFill>
                <a:latin typeface="Times New Roman"/>
                <a:ea typeface="Times New Roman"/>
                <a:cs typeface="Times New Roman"/>
                <a:sym typeface="Times New Roman"/>
              </a:rPr>
              <a:t>, συμβολαιογράφοι ….. τιμωρούνται με χρηματική ποινή ή με φυλάκιση μέχρι ενός έτους </a:t>
            </a:r>
            <a:r>
              <a:rPr lang="el-GR" sz="2400" i="1" u="sng" dirty="0">
                <a:solidFill>
                  <a:srgbClr val="000000"/>
                </a:solidFill>
                <a:latin typeface="Times New Roman"/>
                <a:ea typeface="Times New Roman"/>
                <a:cs typeface="Times New Roman"/>
                <a:sym typeface="Times New Roman"/>
              </a:rPr>
              <a:t>αν φανερώσουν ιδιωτικά απόρρητα που τους τα εμπιστεύτηκαν ή που τα έμαθαν λόγω του επαγγέλματος τους.</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4. Η πράξη </a:t>
            </a:r>
            <a:r>
              <a:rPr lang="el-GR" sz="2400" i="1" u="sng" dirty="0">
                <a:solidFill>
                  <a:srgbClr val="000000"/>
                </a:solidFill>
                <a:latin typeface="Times New Roman"/>
                <a:ea typeface="Times New Roman"/>
                <a:cs typeface="Times New Roman"/>
                <a:sym typeface="Times New Roman"/>
              </a:rPr>
              <a:t>δεν είναι άδικη και μένει ατιμώρητη </a:t>
            </a:r>
            <a:r>
              <a:rPr lang="el-GR" sz="2400" b="1" i="1" dirty="0">
                <a:solidFill>
                  <a:srgbClr val="000000"/>
                </a:solidFill>
                <a:latin typeface="Times New Roman"/>
                <a:ea typeface="Times New Roman"/>
                <a:cs typeface="Times New Roman"/>
                <a:sym typeface="Times New Roman"/>
              </a:rPr>
              <a:t>αν</a:t>
            </a:r>
            <a:r>
              <a:rPr lang="el-GR" sz="2400" i="1" dirty="0">
                <a:solidFill>
                  <a:srgbClr val="000000"/>
                </a:solidFill>
                <a:latin typeface="Times New Roman"/>
                <a:ea typeface="Times New Roman"/>
                <a:cs typeface="Times New Roman"/>
                <a:sym typeface="Times New Roman"/>
              </a:rPr>
              <a:t> ο υπαίτιος απέβλεπε στην εκπλήρωση καθήκοντος του ή στη διαφύλαξη εννόμου συμφέροντος δημόσιου ή του ίδιου ή κάποιου άλλου, το οποίο δεν μπορούσε να διαφυλαχθεί διαφορετικά.»</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άρθρο 212 παρ.1 και 2 ΚΠΔ </a:t>
            </a:r>
            <a:r>
              <a:rPr lang="el-GR" sz="2400" b="1" dirty="0">
                <a:solidFill>
                  <a:srgbClr val="000000"/>
                </a:solidFill>
                <a:latin typeface="Times New Roman"/>
                <a:ea typeface="Times New Roman"/>
                <a:cs typeface="Times New Roman"/>
                <a:sym typeface="Times New Roman"/>
              </a:rPr>
              <a:t>Επαγγελματικό απόρρητο των μαρτύρων</a:t>
            </a:r>
            <a:r>
              <a:rPr lang="el-GR" sz="2400" dirty="0">
                <a:solidFill>
                  <a:srgbClr val="000000"/>
                </a:solidFill>
                <a:latin typeface="Times New Roman"/>
                <a:ea typeface="Times New Roman"/>
                <a:cs typeface="Times New Roman"/>
                <a:sym typeface="Times New Roman"/>
              </a:rPr>
              <a:t>:</a:t>
            </a:r>
            <a:r>
              <a:rPr lang="el-GR" sz="2400" i="1" dirty="0">
                <a:solidFill>
                  <a:srgbClr val="000000"/>
                </a:solidFill>
                <a:latin typeface="Times New Roman"/>
                <a:ea typeface="Times New Roman"/>
                <a:cs typeface="Times New Roman"/>
                <a:sym typeface="Times New Roman"/>
              </a:rPr>
              <a:t> «1. Η διαδικασία ακυρώνεται, αν εξεταστούν στην προδικασία ή στην κύρια διαδικασία: …β) </a:t>
            </a:r>
            <a:r>
              <a:rPr lang="el-GR" sz="2400" b="1" i="1" dirty="0">
                <a:solidFill>
                  <a:srgbClr val="000000"/>
                </a:solidFill>
                <a:latin typeface="Times New Roman"/>
                <a:ea typeface="Times New Roman"/>
                <a:cs typeface="Times New Roman"/>
                <a:sym typeface="Times New Roman"/>
              </a:rPr>
              <a:t>οι συνήγοροι</a:t>
            </a:r>
            <a:r>
              <a:rPr lang="el-GR" sz="2400" i="1" dirty="0">
                <a:solidFill>
                  <a:srgbClr val="000000"/>
                </a:solidFill>
                <a:latin typeface="Times New Roman"/>
                <a:ea typeface="Times New Roman"/>
                <a:cs typeface="Times New Roman"/>
                <a:sym typeface="Times New Roman"/>
              </a:rPr>
              <a:t>, οι τεχνικοί σύμβουλοι και οι συμβολαιογράφοι </a:t>
            </a:r>
            <a:r>
              <a:rPr lang="el-GR" sz="2400" b="1" i="1" dirty="0">
                <a:solidFill>
                  <a:srgbClr val="000000"/>
                </a:solidFill>
                <a:latin typeface="Times New Roman"/>
                <a:ea typeface="Times New Roman"/>
                <a:cs typeface="Times New Roman"/>
                <a:sym typeface="Times New Roman"/>
              </a:rPr>
              <a:t>σχετικά με όσα τους εμπιστεύτηκαν οι πελάτες τους</a:t>
            </a:r>
            <a:r>
              <a:rPr lang="el-GR" sz="2400" i="1" dirty="0">
                <a:solidFill>
                  <a:srgbClr val="000000"/>
                </a:solidFill>
                <a:latin typeface="Times New Roman"/>
                <a:ea typeface="Times New Roman"/>
                <a:cs typeface="Times New Roman"/>
                <a:sym typeface="Times New Roman"/>
              </a:rPr>
              <a:t>.</a:t>
            </a:r>
            <a:endParaRPr dirty="0"/>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2. Η απαγόρευση της παρ.1 στις περιπτώσεις α’, β’ και γ’ ισχύει </a:t>
            </a:r>
            <a:r>
              <a:rPr lang="el-GR" sz="2400" b="1" i="1" dirty="0">
                <a:solidFill>
                  <a:srgbClr val="000000"/>
                </a:solidFill>
                <a:latin typeface="Times New Roman"/>
                <a:ea typeface="Times New Roman"/>
                <a:cs typeface="Times New Roman"/>
                <a:sym typeface="Times New Roman"/>
              </a:rPr>
              <a:t>ακόμη και αν τα πρόσωπα στα οποία αναφέρεται απαλλάχτηκαν από την υποχρέωση να τηρήσουν το επαγγελματικό απόρρητο </a:t>
            </a:r>
            <a:r>
              <a:rPr lang="el-GR" sz="2400" i="1" dirty="0">
                <a:solidFill>
                  <a:srgbClr val="000000"/>
                </a:solidFill>
                <a:latin typeface="Times New Roman"/>
                <a:ea typeface="Times New Roman"/>
                <a:cs typeface="Times New Roman"/>
                <a:sym typeface="Times New Roman"/>
              </a:rPr>
              <a:t>από μέρους εκείνου τους που τους το εμπιστεύτηκε.».</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p:txBody>
      </p:sp>
      <p:pic>
        <p:nvPicPr>
          <p:cNvPr id="260" name="Google Shape;260;p6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61" name="Google Shape;261;p6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62" name="Google Shape;262;p6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63" name="Google Shape;263;p67"/>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893"/>
        <p:cNvGrpSpPr/>
        <p:nvPr/>
      </p:nvGrpSpPr>
      <p:grpSpPr>
        <a:xfrm>
          <a:off x="0" y="0"/>
          <a:ext cx="0" cy="0"/>
          <a:chOff x="0" y="0"/>
          <a:chExt cx="0" cy="0"/>
        </a:xfrm>
      </p:grpSpPr>
      <p:sp>
        <p:nvSpPr>
          <p:cNvPr id="894" name="Google Shape;894;p136"/>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ctr"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ΠΡΑΚΤΙΚΑ ΒΗΜΑΤΑ</a:t>
            </a: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a:solidFill>
                  <a:srgbClr val="000000"/>
                </a:solidFill>
                <a:latin typeface="Times New Roman"/>
                <a:ea typeface="Times New Roman"/>
                <a:cs typeface="Times New Roman"/>
                <a:sym typeface="Times New Roman"/>
              </a:rPr>
              <a:t>9. O Υπεύθυνος Προστασίας Προσωπικών Δεδομένων (DPO)</a:t>
            </a:r>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a:solidFill>
                  <a:srgbClr val="000000"/>
                </a:solidFill>
                <a:latin typeface="Times New Roman"/>
                <a:ea typeface="Times New Roman"/>
                <a:cs typeface="Times New Roman"/>
                <a:sym typeface="Times New Roman"/>
              </a:rPr>
              <a:t>ii) </a:t>
            </a:r>
            <a:r>
              <a:rPr lang="el-GR" sz="2400" b="1" u="sng">
                <a:solidFill>
                  <a:srgbClr val="000000"/>
                </a:solidFill>
                <a:latin typeface="Times New Roman"/>
                <a:ea typeface="Times New Roman"/>
                <a:cs typeface="Times New Roman"/>
                <a:sym typeface="Times New Roman"/>
              </a:rPr>
              <a:t>Δικηγόρος που ενεργεί ως DPO</a:t>
            </a:r>
            <a:endParaRPr sz="2400" b="1" u="sng">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Θα μπορούσε να θεωρηθεί ότι ένας δικηγόρος θα ήταν το πιο κατάλληλο πρόσωπο για να οριστεί DPO, όμως θα πρέπει να ληφθεί υπόψη ότι λόγω των διαφορετικών τύπων υποχρεώσεων που προκύπτουν από τον GDPR, το πρόσωπο που θα οριστεί θα πρέπει να διαθέτει και περαιτέρω εξειδικεύσεις πέραν της νομικής επιστήμης.</a:t>
            </a:r>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Η </a:t>
            </a:r>
            <a:r>
              <a:rPr lang="el-GR" sz="2400" u="sng">
                <a:solidFill>
                  <a:srgbClr val="000000"/>
                </a:solidFill>
                <a:latin typeface="Times New Roman"/>
                <a:ea typeface="Times New Roman"/>
                <a:cs typeface="Times New Roman"/>
                <a:sym typeface="Times New Roman"/>
              </a:rPr>
              <a:t>τυχόν παράλληλη ενάσκηση και των δύο ειδικοτήτων </a:t>
            </a:r>
            <a:r>
              <a:rPr lang="el-GR" sz="2400">
                <a:solidFill>
                  <a:srgbClr val="000000"/>
                </a:solidFill>
                <a:latin typeface="Times New Roman"/>
                <a:ea typeface="Times New Roman"/>
                <a:cs typeface="Times New Roman"/>
                <a:sym typeface="Times New Roman"/>
              </a:rPr>
              <a:t>– δικηγόρου και υπεύθυνου προστασίας δεδομένων- </a:t>
            </a:r>
            <a:r>
              <a:rPr lang="el-GR" sz="2400" u="sng">
                <a:solidFill>
                  <a:srgbClr val="000000"/>
                </a:solidFill>
                <a:latin typeface="Times New Roman"/>
                <a:ea typeface="Times New Roman"/>
                <a:cs typeface="Times New Roman"/>
                <a:sym typeface="Times New Roman"/>
              </a:rPr>
              <a:t>ενέχει τον κίνδυνο σύγχυσης μεταξύ των δύο ιδιοτήτων</a:t>
            </a:r>
            <a:r>
              <a:rPr lang="el-GR" sz="2400">
                <a:solidFill>
                  <a:srgbClr val="000000"/>
                </a:solidFill>
                <a:latin typeface="Times New Roman"/>
                <a:ea typeface="Times New Roman"/>
                <a:cs typeface="Times New Roman"/>
                <a:sym typeface="Times New Roman"/>
              </a:rPr>
              <a:t>. Ο δικηγόρος, στον οποίο προτείνεται κατόπιν αιτήματος πελάτη του να αναλάβει ως DPO θα πρέπει να υπολογίσει τον κίνδυνο αυτό, </a:t>
            </a:r>
            <a:r>
              <a:rPr lang="el-GR" sz="2400" u="sng">
                <a:solidFill>
                  <a:srgbClr val="000000"/>
                </a:solidFill>
                <a:latin typeface="Times New Roman"/>
                <a:ea typeface="Times New Roman"/>
                <a:cs typeface="Times New Roman"/>
                <a:sym typeface="Times New Roman"/>
              </a:rPr>
              <a:t>να διασφαλίσει ανεξαρτησία </a:t>
            </a:r>
            <a:r>
              <a:rPr lang="el-GR" sz="2400">
                <a:solidFill>
                  <a:srgbClr val="000000"/>
                </a:solidFill>
                <a:latin typeface="Times New Roman"/>
                <a:ea typeface="Times New Roman"/>
                <a:cs typeface="Times New Roman"/>
                <a:sym typeface="Times New Roman"/>
              </a:rPr>
              <a:t>και </a:t>
            </a:r>
            <a:r>
              <a:rPr lang="el-GR" sz="2400" u="sng">
                <a:solidFill>
                  <a:srgbClr val="000000"/>
                </a:solidFill>
                <a:latin typeface="Times New Roman"/>
                <a:ea typeface="Times New Roman"/>
                <a:cs typeface="Times New Roman"/>
                <a:sym typeface="Times New Roman"/>
              </a:rPr>
              <a:t>να αποφύγει τη σύγκρουση συμφερόντων </a:t>
            </a:r>
            <a:r>
              <a:rPr lang="el-GR" sz="2400">
                <a:solidFill>
                  <a:srgbClr val="000000"/>
                </a:solidFill>
                <a:latin typeface="Times New Roman"/>
                <a:ea typeface="Times New Roman"/>
                <a:cs typeface="Times New Roman"/>
                <a:sym typeface="Times New Roman"/>
              </a:rPr>
              <a:t>που ενδέχεται να προκύψει από το γεγονός ότι θα είναι ταυτόχρονα το πρόσωπο επικοινωνίας με την εποπτική αρχή και παράλληλα ο δικηγόρος που έχει την υποχρέωση να εκπροσωπεί τα συμφέροντα του πελάτη του. </a:t>
            </a:r>
            <a:endParaRPr/>
          </a:p>
          <a:p>
            <a:pPr marL="0" marR="0" lvl="0" indent="0" algn="just" rtl="0">
              <a:spcBef>
                <a:spcPts val="0"/>
              </a:spcBef>
              <a:spcAft>
                <a:spcPts val="0"/>
              </a:spcAft>
              <a:buNone/>
            </a:pPr>
            <a:r>
              <a:rPr lang="el-GR" sz="2400" b="1" u="sng">
                <a:solidFill>
                  <a:srgbClr val="000000"/>
                </a:solidFill>
                <a:latin typeface="Times New Roman"/>
                <a:ea typeface="Times New Roman"/>
                <a:cs typeface="Times New Roman"/>
                <a:sym typeface="Times New Roman"/>
              </a:rPr>
              <a:t>Ενόψει της ενδεχόμενης σύγκρουσης συμφερόντων</a:t>
            </a:r>
            <a:r>
              <a:rPr lang="el-GR" sz="2400">
                <a:solidFill>
                  <a:srgbClr val="000000"/>
                </a:solidFill>
                <a:latin typeface="Times New Roman"/>
                <a:ea typeface="Times New Roman"/>
                <a:cs typeface="Times New Roman"/>
                <a:sym typeface="Times New Roman"/>
              </a:rPr>
              <a:t>, ο δικηγόρος που θα  αναλάβει ρόλο DPO, θα πρέπει να αποφεύγει να ενεργεί παράλληλα και ως δικηγόρος του πελάτη του για θέματα που έχει εμπλακεί στο παρελθόν ή πρόκειται να εμπλακεί στο μέλλον και ενδέχεται να εμπίπτουν στην αρμοδιότητα του DPO. </a:t>
            </a: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a:solidFill>
                  <a:srgbClr val="000000"/>
                </a:solidFill>
                <a:latin typeface="Gill Sans"/>
                <a:ea typeface="Gill Sans"/>
                <a:cs typeface="Gill Sans"/>
                <a:sym typeface="Gill Sans"/>
              </a:rPr>
              <a:t> </a:t>
            </a:r>
            <a:endParaRPr/>
          </a:p>
          <a:p>
            <a:pPr marL="0" marR="0" lvl="0" indent="0" algn="ctr" rtl="0">
              <a:spcBef>
                <a:spcPts val="0"/>
              </a:spcBef>
              <a:spcAft>
                <a:spcPts val="0"/>
              </a:spcAft>
              <a:buNone/>
            </a:pPr>
            <a:r>
              <a:rPr lang="el-GR" sz="2400">
                <a:solidFill>
                  <a:srgbClr val="000000"/>
                </a:solidFill>
                <a:latin typeface="Gill Sans"/>
                <a:ea typeface="Gill Sans"/>
                <a:cs typeface="Gill Sans"/>
                <a:sym typeface="Gill Sans"/>
              </a:rPr>
              <a:t> </a:t>
            </a:r>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a:solidFill>
                <a:srgbClr val="000000"/>
              </a:solidFill>
              <a:latin typeface="Gill Sans"/>
              <a:ea typeface="Gill Sans"/>
              <a:cs typeface="Gill Sans"/>
              <a:sym typeface="Gill Sans"/>
            </a:endParaRPr>
          </a:p>
        </p:txBody>
      </p:sp>
      <p:pic>
        <p:nvPicPr>
          <p:cNvPr id="895" name="Google Shape;895;p136"/>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896" name="Google Shape;896;p136"/>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897" name="Google Shape;897;p136"/>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898" name="Google Shape;898;p136"/>
          <p:cNvSpPr/>
          <p:nvPr/>
        </p:nvSpPr>
        <p:spPr>
          <a:xfrm>
            <a:off x="3118024" y="343664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899" name="Google Shape;899;p136"/>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00" name="Google Shape;900;p136"/>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01" name="Google Shape;901;p136"/>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6" name="Google Shape;906;p137"/>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ctr" rtl="0">
              <a:spcBef>
                <a:spcPts val="0"/>
              </a:spcBef>
              <a:spcAft>
                <a:spcPts val="0"/>
              </a:spcAft>
              <a:buNone/>
            </a:pPr>
            <a:r>
              <a:rPr lang="el-GR" sz="3600" b="1" i="1">
                <a:solidFill>
                  <a:schemeClr val="accent2"/>
                </a:solidFill>
                <a:latin typeface="Times New Roman"/>
                <a:ea typeface="Times New Roman"/>
                <a:cs typeface="Times New Roman"/>
                <a:sym typeface="Times New Roman"/>
              </a:rPr>
              <a:t>                                   </a:t>
            </a:r>
            <a:r>
              <a:rPr lang="el-GR" sz="3600" b="1" i="1" u="sng">
                <a:solidFill>
                  <a:schemeClr val="accent2"/>
                </a:solidFill>
                <a:latin typeface="Times New Roman"/>
                <a:ea typeface="Times New Roman"/>
                <a:cs typeface="Times New Roman"/>
                <a:sym typeface="Times New Roman"/>
              </a:rPr>
              <a:t>ΠΡΑΚΤΙΚΑ ΒΗΜΑΤΑ</a:t>
            </a:r>
            <a:endParaRPr sz="36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chemeClr val="accent2"/>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a:solidFill>
                  <a:srgbClr val="000000"/>
                </a:solidFill>
                <a:latin typeface="Times New Roman"/>
                <a:ea typeface="Times New Roman"/>
                <a:cs typeface="Times New Roman"/>
                <a:sym typeface="Times New Roman"/>
              </a:rPr>
              <a:t>10. Αρχή που επιβάλλει κυρώσεις και πραγματοποιεί ελέγχους</a:t>
            </a:r>
            <a:endParaRPr sz="2400"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Ο υπεύθυνος επεξεργασίας και οι εκτελούντες την επεξεργασία υπόκεινται σε κυρώσεις σε περίπτωση παραβίασης των διατάξεων του Γενικού Κανονισμού. Οι εποπτικές Αρχές και συγκεκριμένα στην Ελλάδα η Αρχή Προστασίας Προσωπικών Δεδομένων, δύναται προς τον υπεύθυνο επεξεργασίας ή τον εκτελούντα την επεξεργασία να:</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απευθύνει σύσταση ότι σκοπούμενες πράξεις επεξεργασίας είναι πιθανό να παραβαίνουν τον Γενικό Κανονισμό</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απευθύνει επιπλήξεις όταν πράξεις επεξεργασίας έχουν παραβεί διατάξεις του Γενικού Κανονισμού</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δίνει εντολή να συμμορφώνονται προς τα αιτήματα του υποκειμένου των δεδομένων για την άσκηση</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επιβάλει προσωρινό ή οριστικό περιορισμό ή απαγόρευση της επεξεργασίας</a:t>
            </a:r>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δώσει εντολή για αναστολή της κυκλοφορίας δεδομένων σε αποδέκτη τρίτη χώρα ή σε διεθνή οργανισμό  </a:t>
            </a:r>
            <a:endParaRPr/>
          </a:p>
          <a:p>
            <a:pPr marL="0" marR="0" lvl="0" indent="-152400" algn="just" rtl="0">
              <a:spcBef>
                <a:spcPts val="0"/>
              </a:spcBef>
              <a:spcAft>
                <a:spcPts val="0"/>
              </a:spcAft>
              <a:buClr>
                <a:srgbClr val="000000"/>
              </a:buClr>
              <a:buSzPts val="2400"/>
              <a:buFont typeface="Arial"/>
              <a:buChar char="•"/>
            </a:pPr>
            <a:r>
              <a:rPr lang="el-GR" sz="2400">
                <a:solidFill>
                  <a:srgbClr val="000000"/>
                </a:solidFill>
                <a:latin typeface="Times New Roman"/>
                <a:ea typeface="Times New Roman"/>
                <a:cs typeface="Times New Roman"/>
                <a:sym typeface="Times New Roman"/>
              </a:rPr>
              <a:t> αποσύρει την πιστοποίηση ή να διατάξει τον οργανισμό πιστοποίησης να αποσύρει ένα εκδοθέν πιστοποιητικό ή να διατάξει τον οργανισμό πιστοποίησης να μην εκδώσει πιστοποίηση, εφόσον οι απαιτήσεις πιστοποίησης δεν πληρούνται ή δεν πληρούνται πλέον</a:t>
            </a:r>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επιβάλει διοικητικό πρόστιμο.Τα διοικητικά πρόστιμα δύναται ανάλογα με την κατηγορία των παραβάσεων να ανέλθουν έως τα 20 εκατομμύρια ευρώ ή έως το 4% του συνολικού παγκόσμιου ετήσιου κύκλου εργασιών</a:t>
            </a:r>
            <a:r>
              <a:rPr lang="el-GR" sz="2400">
                <a:solidFill>
                  <a:srgbClr val="000000"/>
                </a:solidFill>
                <a:latin typeface="Gill Sans"/>
                <a:ea typeface="Gill Sans"/>
                <a:cs typeface="Gill Sans"/>
                <a:sym typeface="Gill Sans"/>
              </a:rPr>
              <a:t>.</a:t>
            </a: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a:solidFill>
                  <a:srgbClr val="000000"/>
                </a:solidFill>
                <a:latin typeface="Gill Sans"/>
                <a:ea typeface="Gill Sans"/>
                <a:cs typeface="Gill Sans"/>
                <a:sym typeface="Gill Sans"/>
              </a:rPr>
              <a:t> </a:t>
            </a:r>
            <a:endParaRPr/>
          </a:p>
          <a:p>
            <a:pPr marL="0" marR="0" lvl="0" indent="0" algn="ctr" rtl="0">
              <a:spcBef>
                <a:spcPts val="0"/>
              </a:spcBef>
              <a:spcAft>
                <a:spcPts val="0"/>
              </a:spcAft>
              <a:buNone/>
            </a:pPr>
            <a:r>
              <a:rPr lang="el-GR" sz="2400">
                <a:solidFill>
                  <a:srgbClr val="000000"/>
                </a:solidFill>
                <a:latin typeface="Gill Sans"/>
                <a:ea typeface="Gill Sans"/>
                <a:cs typeface="Gill Sans"/>
                <a:sym typeface="Gill Sans"/>
              </a:rPr>
              <a:t> </a:t>
            </a:r>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a:solidFill>
                  <a:srgbClr val="000000"/>
                </a:solidFill>
                <a:latin typeface="Times New Roman"/>
                <a:ea typeface="Times New Roman"/>
                <a:cs typeface="Times New Roman"/>
                <a:sym typeface="Times New Roman"/>
              </a:rPr>
              <a:t> </a:t>
            </a:r>
            <a:endParaRPr sz="24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a:solidFill>
                <a:srgbClr val="000000"/>
              </a:solidFill>
              <a:latin typeface="Gill Sans"/>
              <a:ea typeface="Gill Sans"/>
              <a:cs typeface="Gill Sans"/>
              <a:sym typeface="Gill Sans"/>
            </a:endParaRPr>
          </a:p>
        </p:txBody>
      </p:sp>
      <p:pic>
        <p:nvPicPr>
          <p:cNvPr id="907" name="Google Shape;907;p137"/>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08" name="Google Shape;908;p137"/>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09" name="Google Shape;909;p137"/>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10" name="Google Shape;910;p137"/>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11" name="Google Shape;911;p137"/>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12" name="Google Shape;912;p137"/>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13" name="Google Shape;913;p137"/>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917"/>
        <p:cNvGrpSpPr/>
        <p:nvPr/>
      </p:nvGrpSpPr>
      <p:grpSpPr>
        <a:xfrm>
          <a:off x="0" y="0"/>
          <a:ext cx="0" cy="0"/>
          <a:chOff x="0" y="0"/>
          <a:chExt cx="0" cy="0"/>
        </a:xfrm>
      </p:grpSpPr>
      <p:sp>
        <p:nvSpPr>
          <p:cNvPr id="918" name="Google Shape;918;p138"/>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11. Δικαίωμα πρόσβασης στα υποκείμενα</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Ο GDPR προβλέπει τις ακόλουθες αλλαγές ως προς την ικανοποίηση του δικαιώματος πρόσβασης:</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 </a:t>
            </a:r>
            <a:r>
              <a:rPr lang="el-GR" sz="2400" b="1" i="1" u="sng" dirty="0">
                <a:solidFill>
                  <a:srgbClr val="000000"/>
                </a:solidFill>
                <a:latin typeface="Times New Roman"/>
                <a:ea typeface="Times New Roman"/>
                <a:cs typeface="Times New Roman"/>
                <a:sym typeface="Times New Roman"/>
              </a:rPr>
              <a:t>Προθεσμία ικανοποίησης αιτήματος πρόσβασης</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Ο χρόνος ικανοποίησης ενός αιτήματος είναι </a:t>
            </a:r>
            <a:r>
              <a:rPr lang="el-GR" sz="2400" u="sng" dirty="0">
                <a:solidFill>
                  <a:srgbClr val="000000"/>
                </a:solidFill>
                <a:latin typeface="Times New Roman"/>
                <a:ea typeface="Times New Roman"/>
                <a:cs typeface="Times New Roman"/>
                <a:sym typeface="Times New Roman"/>
              </a:rPr>
              <a:t>ένας μήνας </a:t>
            </a:r>
            <a:r>
              <a:rPr lang="el-GR" sz="2400" dirty="0">
                <a:solidFill>
                  <a:srgbClr val="000000"/>
                </a:solidFill>
                <a:latin typeface="Times New Roman"/>
                <a:ea typeface="Times New Roman"/>
                <a:cs typeface="Times New Roman"/>
                <a:sym typeface="Times New Roman"/>
              </a:rPr>
              <a:t>από την παραλαβή του. Ωστόσο, παρέχεται η δυνατότητα παρέκτασης κατά δύο μήνες, εφόσον απαιτείται, λόγω της πολυπλοκότητας και του αριθμού των αιτημάτων και υπό την προϋπόθεση της ενημέρωσης του υποκειμένου εντός ένα μήνα απ </a:t>
            </a:r>
            <a:r>
              <a:rPr lang="el-GR" sz="2400" dirty="0" err="1">
                <a:solidFill>
                  <a:srgbClr val="000000"/>
                </a:solidFill>
                <a:latin typeface="Times New Roman"/>
                <a:ea typeface="Times New Roman"/>
                <a:cs typeface="Times New Roman"/>
                <a:sym typeface="Times New Roman"/>
              </a:rPr>
              <a:t>΄την</a:t>
            </a:r>
            <a:r>
              <a:rPr lang="el-GR" sz="2400" dirty="0">
                <a:solidFill>
                  <a:srgbClr val="000000"/>
                </a:solidFill>
                <a:latin typeface="Times New Roman"/>
                <a:ea typeface="Times New Roman"/>
                <a:cs typeface="Times New Roman"/>
                <a:sym typeface="Times New Roman"/>
              </a:rPr>
              <a:t> παραλαβή του αιτήματος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a:t>
            </a:r>
            <a:r>
              <a:rPr lang="el-GR" sz="2400" b="1" i="1" u="sng" dirty="0">
                <a:solidFill>
                  <a:srgbClr val="000000"/>
                </a:solidFill>
                <a:latin typeface="Times New Roman"/>
                <a:ea typeface="Times New Roman"/>
                <a:cs typeface="Times New Roman"/>
                <a:sym typeface="Times New Roman"/>
              </a:rPr>
              <a:t>Δωρεάν ικανοποίηση αιτημάτων</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Τα αιτήματα των υποκειμένων ικανοποιούνται</a:t>
            </a:r>
            <a:r>
              <a:rPr lang="el-GR" sz="2400" u="sng" dirty="0">
                <a:solidFill>
                  <a:srgbClr val="000000"/>
                </a:solidFill>
                <a:latin typeface="Times New Roman"/>
                <a:ea typeface="Times New Roman"/>
                <a:cs typeface="Times New Roman"/>
                <a:sym typeface="Times New Roman"/>
              </a:rPr>
              <a:t> δωρεάν</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Αν όμως</a:t>
            </a:r>
            <a:r>
              <a:rPr lang="el-GR" sz="2400" dirty="0">
                <a:solidFill>
                  <a:srgbClr val="000000"/>
                </a:solidFill>
                <a:latin typeface="Times New Roman"/>
                <a:ea typeface="Times New Roman"/>
                <a:cs typeface="Times New Roman"/>
                <a:sym typeface="Times New Roman"/>
              </a:rPr>
              <a:t>, είναι </a:t>
            </a:r>
            <a:r>
              <a:rPr lang="el-GR" sz="2400" u="sng" dirty="0">
                <a:solidFill>
                  <a:srgbClr val="000000"/>
                </a:solidFill>
                <a:latin typeface="Times New Roman"/>
                <a:ea typeface="Times New Roman"/>
                <a:cs typeface="Times New Roman"/>
                <a:sym typeface="Times New Roman"/>
              </a:rPr>
              <a:t>αβάσιμα ή υπερβολικά</a:t>
            </a:r>
            <a:r>
              <a:rPr lang="el-GR" sz="2400" dirty="0">
                <a:solidFill>
                  <a:srgbClr val="000000"/>
                </a:solidFill>
                <a:latin typeface="Times New Roman"/>
                <a:ea typeface="Times New Roman"/>
                <a:cs typeface="Times New Roman"/>
                <a:sym typeface="Times New Roman"/>
              </a:rPr>
              <a:t>, ιδίως λόγω του επαναλαμβανόμενου χαρακτήρα τους, ο υπεύθυνος επεξεργασίας μπορεί να απαιτήσει την καταβολή «εύλογου τέλους», λαμβάνοντας υπόψη τα διοικητικά έξοδα για την παροχή της ενημέρωσης ή την ανακοίνωση ή την εκτέλεση της ζητούμενης ενέργειας.</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i="1" dirty="0">
                <a:solidFill>
                  <a:srgbClr val="000000"/>
                </a:solidFill>
                <a:latin typeface="Times New Roman"/>
                <a:ea typeface="Times New Roman"/>
                <a:cs typeface="Times New Roman"/>
                <a:sym typeface="Times New Roman"/>
              </a:rPr>
              <a:t> → </a:t>
            </a:r>
            <a:r>
              <a:rPr lang="el-GR" sz="2400" b="1" i="1" u="sng" dirty="0">
                <a:solidFill>
                  <a:srgbClr val="000000"/>
                </a:solidFill>
                <a:latin typeface="Times New Roman"/>
                <a:ea typeface="Times New Roman"/>
                <a:cs typeface="Times New Roman"/>
                <a:sym typeface="Times New Roman"/>
              </a:rPr>
              <a:t>Ο τρόπος επικοινωνίας με το υποκείμενο των δεδομένων</a:t>
            </a:r>
            <a:endParaRPr sz="2400" b="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Αν το υποκείμενο των δεδομένων υποβάλλει αίτηση με ηλεκτρονικά μέσα, η ενημέρωση παρέχεται, εάν είναι δυνατόν με ηλεκτρονικά μέσα, εκτός εάν το υποκείμενο αιτηθεί κάτι διαφορετικό. </a:t>
            </a:r>
            <a:endParaRPr dirty="0"/>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19" name="Google Shape;919;p13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20" name="Google Shape;920;p13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21" name="Google Shape;921;p13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22" name="Google Shape;922;p138"/>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23" name="Google Shape;923;p138"/>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24" name="Google Shape;924;p138"/>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25" name="Google Shape;925;p138"/>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929"/>
        <p:cNvGrpSpPr/>
        <p:nvPr/>
      </p:nvGrpSpPr>
      <p:grpSpPr>
        <a:xfrm>
          <a:off x="0" y="0"/>
          <a:ext cx="0" cy="0"/>
          <a:chOff x="0" y="0"/>
          <a:chExt cx="0" cy="0"/>
        </a:xfrm>
      </p:grpSpPr>
      <p:sp>
        <p:nvSpPr>
          <p:cNvPr id="930" name="Google Shape;930;p139"/>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12. Μεθοδολογία για τη συμμόρφωση</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i) Ορισμός DPO</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Για την πλειονότητα των δικηγορικών γραφείων, παρότι δεν είναι υποχρεωτικός ο ορισμός ενός DPO, εάν δεν επεξεργάζονται ειδικής κατηγορίας δεδομένα ή δεδομένα που αφορούν ποινικές καταδίκες και αδικήματα σε μεγάλη κλίμακα, </a:t>
            </a:r>
            <a:r>
              <a:rPr lang="el-GR" sz="2400" b="1" dirty="0">
                <a:solidFill>
                  <a:srgbClr val="000000"/>
                </a:solidFill>
                <a:latin typeface="Times New Roman"/>
                <a:ea typeface="Times New Roman"/>
                <a:cs typeface="Times New Roman"/>
                <a:sym typeface="Times New Roman"/>
              </a:rPr>
              <a:t>συνίσταται ο ορισμός του, καθώς διευκολύνεται η συμμόρφωση με GDPR</a:t>
            </a: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Σε κάθε περίπτωση σε ένα δικηγορικό γραφείο θα ήταν σκόπιμο να αναλάβει ένα συγκεκριμένο πρόσωπο τα θέματα που αφορούν τα προσωπικά δεδομένα των συνεργατών και των εργαζομένων</a:t>
            </a:r>
            <a:r>
              <a:rPr lang="el-GR" sz="2400"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b="1" dirty="0">
                <a:solidFill>
                  <a:srgbClr val="000000"/>
                </a:solidFill>
                <a:latin typeface="Times New Roman"/>
                <a:ea typeface="Times New Roman"/>
                <a:cs typeface="Times New Roman"/>
                <a:sym typeface="Times New Roman"/>
              </a:rPr>
              <a:t>ii) Η χαρτογράφηση της διαχείρισης των προσωπικών δεδομένων</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Η χαρτογράφηση θα πρέπει να παρέχει μια επισκόπηση της επεξεργασίας δεδομένων που πραγματοποιούνται στο πλαίσιο του δικηγορικού γραφείου και θα πρέπει με αυτήν να τεθούν τα ακόλουθα ερωτήματα </a:t>
            </a:r>
            <a:r>
              <a:rPr lang="el-GR" sz="2400" dirty="0">
                <a:solidFill>
                  <a:srgbClr val="000000"/>
                </a:solidFill>
                <a:latin typeface="Times New Roman"/>
                <a:ea typeface="Times New Roman"/>
                <a:cs typeface="Times New Roman"/>
                <a:sym typeface="Times New Roman"/>
              </a:rPr>
              <a:t>:</a:t>
            </a:r>
            <a:endParaRPr dirty="0"/>
          </a:p>
          <a:p>
            <a:pPr marL="0" marR="0" lvl="0" indent="0" algn="ctr"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31" name="Google Shape;931;p139"/>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32" name="Google Shape;932;p139"/>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33" name="Google Shape;933;p139"/>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34" name="Google Shape;934;p139"/>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35" name="Google Shape;935;p139"/>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36" name="Google Shape;936;p139"/>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37" name="Google Shape;937;p139"/>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941"/>
        <p:cNvGrpSpPr/>
        <p:nvPr/>
      </p:nvGrpSpPr>
      <p:grpSpPr>
        <a:xfrm>
          <a:off x="0" y="0"/>
          <a:ext cx="0" cy="0"/>
          <a:chOff x="0" y="0"/>
          <a:chExt cx="0" cy="0"/>
        </a:xfrm>
      </p:grpSpPr>
      <p:sp>
        <p:nvSpPr>
          <p:cNvPr id="942" name="Google Shape;942;p140"/>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chemeClr val="accent2"/>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400" b="1" i="1" u="sng" dirty="0">
                <a:solidFill>
                  <a:srgbClr val="000000"/>
                </a:solidFill>
                <a:latin typeface="Times New Roman"/>
                <a:ea typeface="Times New Roman"/>
                <a:cs typeface="Times New Roman"/>
                <a:sym typeface="Times New Roman"/>
              </a:rPr>
              <a:t>12. Μεθοδολογία για τη συμμόρφωση</a:t>
            </a: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Ποιος επεξεργάζεται δεδομένα</a:t>
            </a:r>
            <a:r>
              <a:rPr lang="el-GR" sz="2400" dirty="0">
                <a:solidFill>
                  <a:srgbClr val="000000"/>
                </a:solidFill>
                <a:latin typeface="Times New Roman"/>
                <a:ea typeface="Times New Roman"/>
                <a:cs typeface="Times New Roman"/>
                <a:sym typeface="Times New Roman"/>
              </a:rPr>
              <a:t>, ήτοι ποιος είναι ο υπεύθυνος επεξεργασίας, ο εκτελών και οι τυχόν αποδέκτες.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Ποια είναι τα προσωπικά δεδομένα που τυγχάνουν επεξεργασίας </a:t>
            </a:r>
            <a:r>
              <a:rPr lang="el-GR" sz="2400" dirty="0">
                <a:solidFill>
                  <a:srgbClr val="000000"/>
                </a:solidFill>
                <a:latin typeface="Times New Roman"/>
                <a:ea typeface="Times New Roman"/>
                <a:cs typeface="Times New Roman"/>
                <a:sym typeface="Times New Roman"/>
              </a:rPr>
              <a:t>και οι κατηγορίες αυτών, ήτοι εάν είναι απλά ή ειδικής κατηγορίας.</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Ποιος είναι ο σκοπός επεξεργασίας </a:t>
            </a:r>
            <a:r>
              <a:rPr lang="el-GR" sz="2400" dirty="0">
                <a:solidFill>
                  <a:srgbClr val="000000"/>
                </a:solidFill>
                <a:latin typeface="Times New Roman"/>
                <a:ea typeface="Times New Roman"/>
                <a:cs typeface="Times New Roman"/>
                <a:sym typeface="Times New Roman"/>
              </a:rPr>
              <a:t>των δεδομένων (π.χ. διαχείριση πελατών, διαχείριση ανθρώπινου δυναμικού κ.ά.).</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Πού αποθηκεύονται τα δεδομένα</a:t>
            </a:r>
            <a:r>
              <a:rPr lang="el-GR" sz="2400" dirty="0">
                <a:solidFill>
                  <a:srgbClr val="000000"/>
                </a:solidFill>
                <a:latin typeface="Times New Roman"/>
                <a:ea typeface="Times New Roman"/>
                <a:cs typeface="Times New Roman"/>
                <a:sym typeface="Times New Roman"/>
              </a:rPr>
              <a:t>, ήτοι σε ένα συγκεκριμένο </a:t>
            </a:r>
            <a:r>
              <a:rPr lang="el-GR" sz="2400" dirty="0" err="1">
                <a:solidFill>
                  <a:srgbClr val="000000"/>
                </a:solidFill>
                <a:latin typeface="Times New Roman"/>
                <a:ea typeface="Times New Roman"/>
                <a:cs typeface="Times New Roman"/>
                <a:sym typeface="Times New Roman"/>
              </a:rPr>
              <a:t>διακομιστή</a:t>
            </a:r>
            <a:r>
              <a:rPr lang="el-GR" sz="2400" dirty="0">
                <a:solidFill>
                  <a:srgbClr val="000000"/>
                </a:solidFill>
                <a:latin typeface="Times New Roman"/>
                <a:ea typeface="Times New Roman"/>
                <a:cs typeface="Times New Roman"/>
                <a:sym typeface="Times New Roman"/>
              </a:rPr>
              <a:t> (</a:t>
            </a:r>
            <a:r>
              <a:rPr lang="el-GR" sz="2400" dirty="0" err="1">
                <a:solidFill>
                  <a:srgbClr val="000000"/>
                </a:solidFill>
                <a:latin typeface="Times New Roman"/>
                <a:ea typeface="Times New Roman"/>
                <a:cs typeface="Times New Roman"/>
                <a:sym typeface="Times New Roman"/>
              </a:rPr>
              <a:t>server</a:t>
            </a:r>
            <a:r>
              <a:rPr lang="el-GR" sz="2400" dirty="0">
                <a:solidFill>
                  <a:srgbClr val="000000"/>
                </a:solidFill>
                <a:latin typeface="Times New Roman"/>
                <a:ea typeface="Times New Roman"/>
                <a:cs typeface="Times New Roman"/>
                <a:sym typeface="Times New Roman"/>
              </a:rPr>
              <a:t>), σε τοπικό ή κοινόχρηστο αρχείο κ.α. Με το ερώτημα αυτό θα πρέπει να καταγράφεται και εάν τα δεδομένα διαβιβάζονται σε χώρες εκτός E.E., όπως σε έναν συνεργάτη δικηγόρο με έδρα τρίτη χώρα.</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Για πόσο καιρό τηρούνται τα προσωπικά δεδομένα</a:t>
            </a:r>
            <a:r>
              <a:rPr lang="el-GR" sz="2400" dirty="0">
                <a:solidFill>
                  <a:srgbClr val="000000"/>
                </a:solidFill>
                <a:latin typeface="Times New Roman"/>
                <a:ea typeface="Times New Roman"/>
                <a:cs typeface="Times New Roman"/>
                <a:sym typeface="Times New Roman"/>
              </a:rPr>
              <a:t>. Θα πρέπει να έχουν προβλεφθεί χρόνοι διατήρησης, αρχειοθέτησης και διαγραφής των δεδομένων.</a:t>
            </a:r>
            <a:endParaRPr dirty="0"/>
          </a:p>
          <a:p>
            <a:pPr marL="0" marR="0" lvl="0" indent="-152400" algn="just" rtl="0">
              <a:spcBef>
                <a:spcPts val="0"/>
              </a:spcBef>
              <a:spcAft>
                <a:spcPts val="0"/>
              </a:spcAft>
              <a:buClr>
                <a:srgbClr val="000000"/>
              </a:buClr>
              <a:buSzPts val="2400"/>
              <a:buFont typeface="Arial"/>
              <a:buChar char="•"/>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Εάν έχουν τεθεί τα απαραίτητα μέτρα ασφαλείας</a:t>
            </a:r>
            <a:r>
              <a:rPr lang="el-GR" sz="2400" dirty="0">
                <a:solidFill>
                  <a:srgbClr val="000000"/>
                </a:solidFill>
                <a:latin typeface="Times New Roman"/>
                <a:ea typeface="Times New Roman"/>
                <a:cs typeface="Times New Roman"/>
                <a:sym typeface="Times New Roman"/>
              </a:rPr>
              <a:t>, φυσικής και ηλεκτρονικής πρόσβασης για να διασφαλίζεται η προστασία των προσωπικών δεδομένων που τυγχάνουν επεξεργασίας</a:t>
            </a:r>
            <a:r>
              <a:rPr lang="el-GR" sz="4400" dirty="0">
                <a:solidFill>
                  <a:srgbClr val="000000"/>
                </a:solidFill>
                <a:latin typeface="Times New Roman"/>
                <a:ea typeface="Times New Roman"/>
                <a:cs typeface="Times New Roman"/>
                <a:sym typeface="Times New Roman"/>
              </a:rPr>
              <a:t>.</a:t>
            </a: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r>
              <a:rPr lang="el-GR" sz="2400" dirty="0">
                <a:solidFill>
                  <a:srgbClr val="000000"/>
                </a:solidFill>
                <a:latin typeface="Gill Sans"/>
                <a:ea typeface="Gill Sans"/>
                <a:cs typeface="Gill Sans"/>
                <a:sym typeface="Gill Sans"/>
              </a:rPr>
              <a:t> </a:t>
            </a:r>
            <a:endParaRPr dirty="0"/>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i="1" u="sng"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b="1"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2400" b="1" dirty="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400" dirty="0">
              <a:solidFill>
                <a:srgbClr val="000000"/>
              </a:solidFill>
              <a:latin typeface="Gill Sans"/>
              <a:ea typeface="Gill Sans"/>
              <a:cs typeface="Gill Sans"/>
              <a:sym typeface="Gill Sans"/>
            </a:endParaRPr>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43" name="Google Shape;943;p140"/>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44" name="Google Shape;944;p140"/>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45" name="Google Shape;945;p140"/>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46" name="Google Shape;946;p140"/>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47" name="Google Shape;947;p140"/>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48" name="Google Shape;948;p140"/>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49" name="Google Shape;949;p140"/>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953"/>
        <p:cNvGrpSpPr/>
        <p:nvPr/>
      </p:nvGrpSpPr>
      <p:grpSpPr>
        <a:xfrm>
          <a:off x="0" y="0"/>
          <a:ext cx="0" cy="0"/>
          <a:chOff x="0" y="0"/>
          <a:chExt cx="0" cy="0"/>
        </a:xfrm>
      </p:grpSpPr>
      <p:sp>
        <p:nvSpPr>
          <p:cNvPr id="954" name="Google Shape;954;p141"/>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457200" marR="0" lvl="1" indent="0" algn="l" rtl="0">
              <a:spcBef>
                <a:spcPts val="0"/>
              </a:spcBef>
              <a:spcAft>
                <a:spcPts val="0"/>
              </a:spcAft>
              <a:buNone/>
            </a:pPr>
            <a:endParaRPr sz="3600" b="1" i="1" u="sng" strike="noStrike" cap="none" dirty="0">
              <a:solidFill>
                <a:schemeClr val="accent2"/>
              </a:solidFill>
              <a:latin typeface="Times New Roman"/>
              <a:ea typeface="Times New Roman"/>
              <a:cs typeface="Times New Roman"/>
              <a:sym typeface="Times New Roman"/>
            </a:endParaRPr>
          </a:p>
          <a:p>
            <a:pPr marL="457200" marR="0" lvl="1" indent="0" algn="l" rtl="0">
              <a:spcBef>
                <a:spcPts val="0"/>
              </a:spcBef>
              <a:spcAft>
                <a:spcPts val="0"/>
              </a:spcAft>
              <a:buNone/>
            </a:pPr>
            <a:r>
              <a:rPr lang="el-GR" sz="2400" b="1" i="0" u="sng" strike="noStrike" cap="none" dirty="0">
                <a:solidFill>
                  <a:srgbClr val="000000"/>
                </a:solidFill>
                <a:latin typeface="Times New Roman"/>
                <a:ea typeface="Times New Roman"/>
                <a:cs typeface="Times New Roman"/>
                <a:sym typeface="Times New Roman"/>
              </a:rPr>
              <a:t>iii) Προσδιορισμός των ενεργειών κατά προτεραιότητα </a:t>
            </a:r>
            <a:endParaRPr sz="2400" b="1" i="0" u="sng" strike="noStrike" cap="none" dirty="0">
              <a:solidFill>
                <a:srgbClr val="000000"/>
              </a:solidFill>
              <a:latin typeface="Times New Roman"/>
              <a:ea typeface="Times New Roman"/>
              <a:cs typeface="Times New Roman"/>
              <a:sym typeface="Times New Roman"/>
            </a:endParaRPr>
          </a:p>
          <a:p>
            <a:pPr marL="457200" marR="0" lvl="1" indent="0" algn="just" rtl="0">
              <a:spcBef>
                <a:spcPts val="0"/>
              </a:spcBef>
              <a:spcAft>
                <a:spcPts val="0"/>
              </a:spcAft>
              <a:buNone/>
            </a:pPr>
            <a:r>
              <a:rPr lang="el-GR" sz="2400" b="0" i="0" u="none" strike="noStrike" cap="none" dirty="0">
                <a:solidFill>
                  <a:srgbClr val="000000"/>
                </a:solidFill>
                <a:latin typeface="Times New Roman"/>
                <a:ea typeface="Times New Roman"/>
                <a:cs typeface="Times New Roman"/>
                <a:sym typeface="Times New Roman"/>
              </a:rPr>
              <a:t>Ο δικηγόρος πρέπει πρωτίστως να διασφαλίσει κατά την επεξεργασία των προσωπικών δεδομένων την εφαρμογή των ακολούθων:</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Αρχής της ελαχιστοποίησης</a:t>
            </a:r>
            <a:r>
              <a:rPr lang="el-GR" sz="2400" dirty="0">
                <a:solidFill>
                  <a:srgbClr val="000000"/>
                </a:solidFill>
                <a:latin typeface="Times New Roman"/>
                <a:ea typeface="Times New Roman"/>
                <a:cs typeface="Times New Roman"/>
                <a:sym typeface="Times New Roman"/>
              </a:rPr>
              <a:t>, σύμφωνα με την οποία τυγχάνουν επεξεργασίας τα απολύτως απαραίτητα για τον σκοπό της επεξεργασίας δεδομένα.</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Αρχή της νομιμότητας</a:t>
            </a:r>
            <a:r>
              <a:rPr lang="el-GR" sz="2400" dirty="0">
                <a:solidFill>
                  <a:srgbClr val="000000"/>
                </a:solidFill>
                <a:latin typeface="Times New Roman"/>
                <a:ea typeface="Times New Roman"/>
                <a:cs typeface="Times New Roman"/>
                <a:sym typeface="Times New Roman"/>
              </a:rPr>
              <a:t>, δηλαδή ο ορισμός της νομικής βάσης της επεξεργασίας των προσωπικών δεδομένων, όπως εκτέλεση σύμβασης, έννομη υποχρέωση</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Παροχή πληροφοριών αναφορικά με την επεξεργασία των προσωπικών δεδομένων</a:t>
            </a:r>
            <a:r>
              <a:rPr lang="el-GR" sz="2400" dirty="0">
                <a:solidFill>
                  <a:srgbClr val="000000"/>
                </a:solidFill>
                <a:latin typeface="Times New Roman"/>
                <a:ea typeface="Times New Roman"/>
                <a:cs typeface="Times New Roman"/>
                <a:sym typeface="Times New Roman"/>
              </a:rPr>
              <a:t>, όπως στη σύμβαση συνεργασίας, στην ιστοσελίδα του δικηγορικού γραφείου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Τροποποίηση των υφισταμένων συμβάσεων </a:t>
            </a:r>
            <a:r>
              <a:rPr lang="el-GR" sz="2400" dirty="0">
                <a:solidFill>
                  <a:srgbClr val="000000"/>
                </a:solidFill>
                <a:latin typeface="Times New Roman"/>
                <a:ea typeface="Times New Roman"/>
                <a:cs typeface="Times New Roman"/>
                <a:sym typeface="Times New Roman"/>
              </a:rPr>
              <a:t>με τους εκτελούντες, όπως λογιστές, εταιρεία πληροφορικής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Ικανοποίηση των δικαιωμάτων </a:t>
            </a:r>
            <a:r>
              <a:rPr lang="el-GR" sz="2400" dirty="0">
                <a:solidFill>
                  <a:srgbClr val="000000"/>
                </a:solidFill>
                <a:latin typeface="Times New Roman"/>
                <a:ea typeface="Times New Roman"/>
                <a:cs typeface="Times New Roman"/>
                <a:sym typeface="Times New Roman"/>
              </a:rPr>
              <a:t>των υποκειμένων</a:t>
            </a:r>
            <a:endParaRPr dirty="0"/>
          </a:p>
          <a:p>
            <a:pPr marL="0" marR="0" lvl="0" indent="-152400" algn="just" rtl="0">
              <a:spcBef>
                <a:spcPts val="0"/>
              </a:spcBef>
              <a:spcAft>
                <a:spcPts val="0"/>
              </a:spcAft>
              <a:buClr>
                <a:srgbClr val="000000"/>
              </a:buClr>
              <a:buSzPts val="2400"/>
              <a:buFont typeface="Noto Sans Symbols"/>
              <a:buChar char="→"/>
            </a:pPr>
            <a:r>
              <a:rPr lang="el-GR" sz="2400" u="sng" dirty="0">
                <a:solidFill>
                  <a:srgbClr val="000000"/>
                </a:solidFill>
                <a:latin typeface="Times New Roman"/>
                <a:ea typeface="Times New Roman"/>
                <a:cs typeface="Times New Roman"/>
                <a:sym typeface="Times New Roman"/>
              </a:rPr>
              <a:t>Μέτρα ασφαλείας που εφαρμόζονται στο δικηγορικό γραφείο</a:t>
            </a:r>
            <a:r>
              <a:rPr lang="el-GR" sz="2400" dirty="0">
                <a:solidFill>
                  <a:srgbClr val="000000"/>
                </a:solidFill>
                <a:latin typeface="Times New Roman"/>
                <a:ea typeface="Times New Roman"/>
                <a:cs typeface="Times New Roman"/>
                <a:sym typeface="Times New Roman"/>
              </a:rPr>
              <a:t>, όπως πρόσβαση στο χώρο, κωδικοί πρόσβασης</a:t>
            </a:r>
            <a:endParaRPr dirty="0"/>
          </a:p>
          <a:p>
            <a:pPr marL="0" marR="0" lvl="0" indent="0" algn="just" rtl="0">
              <a:spcBef>
                <a:spcPts val="0"/>
              </a:spcBef>
              <a:spcAft>
                <a:spcPts val="0"/>
              </a:spcAft>
              <a:buClr>
                <a:srgbClr val="000000"/>
              </a:buClr>
              <a:buSzPts val="2400"/>
              <a:buFont typeface="Noto Sans Symbols"/>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Προσοχή! Το δικηγορικό γραφείο θα πρέπει να είναι ιδιαίτερα προσεκτικό με την επεξεργασία των προσωπικών δεδομένων ειδικής κατηγορίας και των δεδομένων που αφορούν ποινικές καταδίκες και αδικήματα.</a:t>
            </a:r>
            <a:endParaRPr dirty="0"/>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55" name="Google Shape;955;p141"/>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56" name="Google Shape;956;p141"/>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57" name="Google Shape;957;p141"/>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58" name="Google Shape;958;p141"/>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59" name="Google Shape;959;p141"/>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60" name="Google Shape;960;p141"/>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61" name="Google Shape;961;p141"/>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sp>
        <p:nvSpPr>
          <p:cNvPr id="966" name="Google Shape;966;p142"/>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457200" marR="0" lvl="1" indent="0" algn="l" rtl="0">
              <a:spcBef>
                <a:spcPts val="0"/>
              </a:spcBef>
              <a:spcAft>
                <a:spcPts val="0"/>
              </a:spcAft>
              <a:buNone/>
            </a:pPr>
            <a:endParaRPr sz="2400" b="1" i="1" u="sng" strike="noStrike" cap="none" dirty="0">
              <a:solidFill>
                <a:schemeClr val="accent2"/>
              </a:solidFill>
              <a:latin typeface="Times New Roman"/>
              <a:ea typeface="Times New Roman"/>
              <a:cs typeface="Times New Roman"/>
              <a:sym typeface="Times New Roman"/>
            </a:endParaRPr>
          </a:p>
          <a:p>
            <a:pPr marL="457200" marR="0" lvl="1" indent="0" algn="l" rtl="0">
              <a:spcBef>
                <a:spcPts val="0"/>
              </a:spcBef>
              <a:spcAft>
                <a:spcPts val="0"/>
              </a:spcAft>
              <a:buNone/>
            </a:pPr>
            <a:r>
              <a:rPr lang="el-GR" sz="2400" b="1" i="0" u="sng" strike="noStrike" cap="none" dirty="0">
                <a:solidFill>
                  <a:srgbClr val="000000"/>
                </a:solidFill>
                <a:latin typeface="Times New Roman"/>
                <a:ea typeface="Times New Roman"/>
                <a:cs typeface="Times New Roman"/>
                <a:sym typeface="Times New Roman"/>
              </a:rPr>
              <a:t>iv) Διαχείριση κινδύνων</a:t>
            </a:r>
            <a:endParaRPr sz="2400" b="0" i="0" u="sng" strike="noStrike" cap="none"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Παρότι δεν </a:t>
            </a:r>
            <a:r>
              <a:rPr lang="el-GR" sz="2400" dirty="0" smtClean="0">
                <a:latin typeface="Times New Roman"/>
                <a:ea typeface="Times New Roman"/>
                <a:cs typeface="Times New Roman"/>
                <a:sym typeface="Times New Roman"/>
              </a:rPr>
              <a:t>είναι</a:t>
            </a:r>
            <a:r>
              <a:rPr lang="el-GR" sz="2400" dirty="0" smtClean="0">
                <a:solidFill>
                  <a:srgbClr val="000000"/>
                </a:solidFill>
                <a:latin typeface="Times New Roman"/>
                <a:ea typeface="Times New Roman"/>
                <a:cs typeface="Times New Roman"/>
                <a:sym typeface="Times New Roman"/>
              </a:rPr>
              <a:t> </a:t>
            </a:r>
            <a:r>
              <a:rPr lang="el-GR" sz="2400" dirty="0">
                <a:solidFill>
                  <a:srgbClr val="000000"/>
                </a:solidFill>
                <a:latin typeface="Times New Roman"/>
                <a:ea typeface="Times New Roman"/>
                <a:cs typeface="Times New Roman"/>
                <a:sym typeface="Times New Roman"/>
              </a:rPr>
              <a:t>υποχρεωτική η εκτίμηση </a:t>
            </a:r>
            <a:r>
              <a:rPr lang="el-GR" sz="2400" dirty="0" err="1">
                <a:solidFill>
                  <a:srgbClr val="000000"/>
                </a:solidFill>
                <a:latin typeface="Times New Roman"/>
                <a:ea typeface="Times New Roman"/>
                <a:cs typeface="Times New Roman"/>
                <a:sym typeface="Times New Roman"/>
              </a:rPr>
              <a:t>αντικτύπου</a:t>
            </a:r>
            <a:r>
              <a:rPr lang="el-GR" sz="2400" dirty="0">
                <a:solidFill>
                  <a:srgbClr val="000000"/>
                </a:solidFill>
                <a:latin typeface="Times New Roman"/>
                <a:ea typeface="Times New Roman"/>
                <a:cs typeface="Times New Roman"/>
                <a:sym typeface="Times New Roman"/>
              </a:rPr>
              <a:t> για τους δικηγόρους που επεξεργάζονται προσωπικά δεδομένα, τα δικηγορικά γραφεία/δικηγορικές εταιρείες μπορούν να προβούν σε αυτή ,εάν η επεξεργασία ενδέχεται να επιφέρει υψηλό κίνδυνο για τα δικαιώματα και τις ελευθερίες των φυσικών προσώπων.</a:t>
            </a:r>
            <a:endParaRPr dirty="0"/>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b="1" u="sng" dirty="0">
                <a:solidFill>
                  <a:srgbClr val="000000"/>
                </a:solidFill>
                <a:latin typeface="Times New Roman"/>
                <a:ea typeface="Times New Roman"/>
                <a:cs typeface="Times New Roman"/>
                <a:sym typeface="Times New Roman"/>
              </a:rPr>
              <a:t>v) Δημιουργία εσωτερικών διαδικασιών προστασίας προσωπικών δεδομένων στο δικηγορικό γραφείο</a:t>
            </a:r>
            <a:endParaRPr sz="2400" u="sng"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Ως τέτοιες νοούνται :</a:t>
            </a:r>
            <a:endParaRPr sz="2400" dirty="0">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η προστασία των προσωπικών δεδομένων ήδη από το σχεδιασμό και εξ ορισμού</a:t>
            </a:r>
            <a:endParaRPr dirty="0"/>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η ευαισθητοποίηση των συνεργατών και υπαλλήλων</a:t>
            </a:r>
            <a:r>
              <a:rPr lang="el-GR" sz="2400" dirty="0">
                <a:solidFill>
                  <a:srgbClr val="000000"/>
                </a:solidFill>
                <a:latin typeface="Times New Roman"/>
                <a:ea typeface="Times New Roman"/>
                <a:cs typeface="Times New Roman"/>
                <a:sym typeface="Times New Roman"/>
              </a:rPr>
              <a:t> του δικηγορικού γραφείου/δικηγορικής εταιρείας αναφορικά με την επεξεργασία των προσωπικών δεδομένων </a:t>
            </a:r>
            <a:endParaRPr dirty="0"/>
          </a:p>
          <a:p>
            <a:pPr marL="0" marR="0" lvl="0" indent="0" algn="l" rtl="0">
              <a:spcBef>
                <a:spcPts val="0"/>
              </a:spcBef>
              <a:spcAft>
                <a:spcPts val="0"/>
              </a:spcAft>
              <a:buNone/>
            </a:pPr>
            <a:r>
              <a:rPr lang="el-GR" sz="2400" dirty="0">
                <a:solidFill>
                  <a:srgbClr val="000000"/>
                </a:solidFill>
                <a:latin typeface="Times New Roman"/>
                <a:ea typeface="Times New Roman"/>
                <a:cs typeface="Times New Roman"/>
                <a:sym typeface="Times New Roman"/>
              </a:rPr>
              <a:t>η άμεση και ουσιαστική διαχείριση των αιτήσεων σχετικά με την ικανοποίηση των δικαιωμάτων των υποκειμένων. </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a:t>
            </a:r>
            <a:r>
              <a:rPr lang="el-GR" sz="2400" u="sng" dirty="0">
                <a:solidFill>
                  <a:srgbClr val="000000"/>
                </a:solidFill>
                <a:latin typeface="Times New Roman"/>
                <a:ea typeface="Times New Roman"/>
                <a:cs typeface="Times New Roman"/>
                <a:sym typeface="Times New Roman"/>
              </a:rPr>
              <a:t>τα εσωτερικά μέτρα που θα πρέπει να ληφθούν σε </a:t>
            </a:r>
            <a:r>
              <a:rPr lang="el-GR" sz="2400" u="sng" dirty="0" smtClean="0">
                <a:latin typeface="Times New Roman"/>
                <a:ea typeface="Times New Roman"/>
                <a:cs typeface="Times New Roman"/>
                <a:sym typeface="Times New Roman"/>
              </a:rPr>
              <a:t>περίπτωση </a:t>
            </a:r>
            <a:r>
              <a:rPr lang="el-GR" sz="2400" u="sng" dirty="0" smtClean="0">
                <a:solidFill>
                  <a:srgbClr val="000000"/>
                </a:solidFill>
                <a:latin typeface="Times New Roman"/>
                <a:ea typeface="Times New Roman"/>
                <a:cs typeface="Times New Roman"/>
                <a:sym typeface="Times New Roman"/>
              </a:rPr>
              <a:t>παραβιάσεων </a:t>
            </a:r>
            <a:r>
              <a:rPr lang="el-GR" sz="2400" dirty="0">
                <a:solidFill>
                  <a:srgbClr val="000000"/>
                </a:solidFill>
                <a:latin typeface="Times New Roman"/>
                <a:ea typeface="Times New Roman"/>
                <a:cs typeface="Times New Roman"/>
                <a:sym typeface="Times New Roman"/>
              </a:rPr>
              <a:t>προσωπικών δεδομένων, ήτοι τυχόν γνωστοποίηση στην εποπτική αρχή ή/και ανακοίνωση της παραβίασης στο υποκείμενο των δεδομένων</a:t>
            </a:r>
            <a:endParaRPr dirty="0"/>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67" name="Google Shape;967;p142"/>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68" name="Google Shape;968;p142"/>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69" name="Google Shape;969;p142"/>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70" name="Google Shape;970;p142"/>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71" name="Google Shape;971;p142"/>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72" name="Google Shape;972;p142"/>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73" name="Google Shape;973;p142"/>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978" name="Google Shape;978;p143"/>
          <p:cNvSpPr/>
          <p:nvPr/>
        </p:nvSpPr>
        <p:spPr>
          <a:xfrm>
            <a:off x="381000" y="0"/>
            <a:ext cx="12385674"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dirty="0">
                <a:solidFill>
                  <a:schemeClr val="dk1"/>
                </a:solidFill>
                <a:latin typeface="Gill Sans"/>
                <a:ea typeface="Gill Sans"/>
                <a:cs typeface="Gill Sans"/>
                <a:sym typeface="Gill Sans"/>
              </a:rPr>
              <a:t>                                 </a:t>
            </a:r>
            <a:endParaRPr dirty="0"/>
          </a:p>
          <a:p>
            <a:pPr marL="0" marR="0" lvl="0" indent="0" algn="ctr" rtl="0">
              <a:spcBef>
                <a:spcPts val="0"/>
              </a:spcBef>
              <a:spcAft>
                <a:spcPts val="0"/>
              </a:spcAft>
              <a:buNone/>
            </a:pPr>
            <a:r>
              <a:rPr lang="el-GR" sz="3600" b="1" i="1" dirty="0">
                <a:solidFill>
                  <a:schemeClr val="accent2"/>
                </a:solidFill>
                <a:latin typeface="Times New Roman"/>
                <a:ea typeface="Times New Roman"/>
                <a:cs typeface="Times New Roman"/>
                <a:sym typeface="Times New Roman"/>
              </a:rPr>
              <a:t>                                   </a:t>
            </a:r>
            <a:r>
              <a:rPr lang="el-GR" sz="3600" b="1" i="1" u="sng" dirty="0">
                <a:solidFill>
                  <a:schemeClr val="accent2"/>
                </a:solidFill>
                <a:latin typeface="Times New Roman"/>
                <a:ea typeface="Times New Roman"/>
                <a:cs typeface="Times New Roman"/>
                <a:sym typeface="Times New Roman"/>
              </a:rPr>
              <a:t>ΠΡΑΚΤΙΚΑ ΒΗΜΑΤΑ</a:t>
            </a:r>
            <a:endParaRPr sz="3600" b="1" i="1" u="sng" dirty="0">
              <a:solidFill>
                <a:schemeClr val="accent2"/>
              </a:solidFill>
              <a:latin typeface="Times New Roman"/>
              <a:ea typeface="Times New Roman"/>
              <a:cs typeface="Times New Roman"/>
              <a:sym typeface="Times New Roman"/>
            </a:endParaRPr>
          </a:p>
          <a:p>
            <a:pPr marL="0" marR="0" lvl="0" indent="0" algn="just" rtl="0">
              <a:spcBef>
                <a:spcPts val="0"/>
              </a:spcBef>
              <a:spcAft>
                <a:spcPts val="0"/>
              </a:spcAft>
              <a:buNone/>
            </a:pPr>
            <a:endParaRPr sz="3600" b="1" i="1" u="sng" dirty="0">
              <a:solidFill>
                <a:schemeClr val="accent2"/>
              </a:solidFill>
              <a:latin typeface="Times New Roman"/>
              <a:ea typeface="Times New Roman"/>
              <a:cs typeface="Times New Roman"/>
              <a:sym typeface="Times New Roman"/>
            </a:endParaRPr>
          </a:p>
          <a:p>
            <a:pPr marL="457200" marR="0" lvl="1" indent="0" algn="just" rtl="0">
              <a:spcBef>
                <a:spcPts val="0"/>
              </a:spcBef>
              <a:spcAft>
                <a:spcPts val="0"/>
              </a:spcAft>
              <a:buNone/>
            </a:pPr>
            <a:endParaRPr sz="2400" b="1" i="1" u="sng" strike="noStrike" cap="none" dirty="0">
              <a:solidFill>
                <a:schemeClr val="accent2"/>
              </a:solidFill>
              <a:latin typeface="Times New Roman"/>
              <a:ea typeface="Times New Roman"/>
              <a:cs typeface="Times New Roman"/>
              <a:sym typeface="Times New Roman"/>
            </a:endParaRPr>
          </a:p>
          <a:p>
            <a:pPr marL="457200" marR="0" lvl="1" indent="0" algn="just" rtl="0">
              <a:spcBef>
                <a:spcPts val="0"/>
              </a:spcBef>
              <a:spcAft>
                <a:spcPts val="0"/>
              </a:spcAft>
              <a:buNone/>
            </a:pPr>
            <a:r>
              <a:rPr lang="el-GR" sz="2400" b="1" i="0" u="sng" strike="noStrike" cap="none" dirty="0">
                <a:solidFill>
                  <a:srgbClr val="000000"/>
                </a:solidFill>
                <a:latin typeface="Times New Roman"/>
                <a:ea typeface="Times New Roman"/>
                <a:cs typeface="Times New Roman"/>
                <a:sym typeface="Times New Roman"/>
              </a:rPr>
              <a:t>vi) Τεκμηρίωση συμμόρφωσης</a:t>
            </a:r>
            <a:endParaRPr sz="2400" b="1" i="0" u="sng" strike="noStrike" cap="none" dirty="0">
              <a:solidFill>
                <a:srgbClr val="000000"/>
              </a:solidFill>
              <a:latin typeface="Times New Roman"/>
              <a:ea typeface="Times New Roman"/>
              <a:cs typeface="Times New Roman"/>
              <a:sym typeface="Times New Roman"/>
            </a:endParaRPr>
          </a:p>
          <a:p>
            <a:pPr marL="457200" marR="0" lvl="1" indent="0" algn="just" rtl="0">
              <a:spcBef>
                <a:spcPts val="0"/>
              </a:spcBef>
              <a:spcAft>
                <a:spcPts val="0"/>
              </a:spcAft>
              <a:buNone/>
            </a:pPr>
            <a:endParaRPr sz="2400" b="0" i="0" u="none" strike="noStrike" cap="none"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Το δικηγορικό γραφείο πρέπει να τηρεί αποδεικτικά της συμμόρφωσης της επεξεργασίας των προσωπικών δεδομένων που πραγματοποιεί σύμφωνα με τον GDPR, όπως :</a:t>
            </a:r>
            <a:endParaRPr dirty="0"/>
          </a:p>
          <a:p>
            <a:pPr marL="0" marR="0" lvl="0" indent="0" algn="just" rtl="0">
              <a:spcBef>
                <a:spcPts val="0"/>
              </a:spcBef>
              <a:spcAft>
                <a:spcPts val="0"/>
              </a:spcAft>
              <a:buNone/>
            </a:pP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u="sng" dirty="0">
                <a:solidFill>
                  <a:srgbClr val="000000"/>
                </a:solidFill>
                <a:latin typeface="Times New Roman"/>
                <a:ea typeface="Times New Roman"/>
                <a:cs typeface="Times New Roman"/>
                <a:sym typeface="Times New Roman"/>
              </a:rPr>
              <a:t>→ τήρηση  Αρχείου δραστηριοτήτων επεξεργασίας</a:t>
            </a:r>
            <a:endParaRPr u="sng"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το αρχείο της εκτίμησης </a:t>
            </a:r>
            <a:r>
              <a:rPr lang="el-GR" sz="2400" dirty="0" err="1">
                <a:solidFill>
                  <a:srgbClr val="000000"/>
                </a:solidFill>
                <a:latin typeface="Times New Roman"/>
                <a:ea typeface="Times New Roman"/>
                <a:cs typeface="Times New Roman"/>
                <a:sym typeface="Times New Roman"/>
              </a:rPr>
              <a:t>αντικτύπου</a:t>
            </a:r>
            <a:r>
              <a:rPr lang="el-GR" sz="2400" dirty="0">
                <a:solidFill>
                  <a:srgbClr val="000000"/>
                </a:solidFill>
                <a:latin typeface="Times New Roman"/>
                <a:ea typeface="Times New Roman"/>
                <a:cs typeface="Times New Roman"/>
                <a:sym typeface="Times New Roman"/>
              </a:rPr>
              <a:t>, (</a:t>
            </a:r>
            <a:r>
              <a:rPr lang="el-GR" sz="2400" b="1" u="sng" dirty="0">
                <a:solidFill>
                  <a:srgbClr val="000000"/>
                </a:solidFill>
                <a:latin typeface="Times New Roman"/>
                <a:ea typeface="Times New Roman"/>
                <a:cs typeface="Times New Roman"/>
                <a:sym typeface="Times New Roman"/>
              </a:rPr>
              <a:t>αν</a:t>
            </a:r>
            <a:r>
              <a:rPr lang="el-GR" sz="2400" dirty="0">
                <a:solidFill>
                  <a:srgbClr val="000000"/>
                </a:solidFill>
                <a:latin typeface="Times New Roman"/>
                <a:ea typeface="Times New Roman"/>
                <a:cs typeface="Times New Roman"/>
                <a:sym typeface="Times New Roman"/>
              </a:rPr>
              <a:t> προβεί σε αυτή)</a:t>
            </a:r>
            <a:endParaRPr sz="2400" dirty="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εξασφάλιση κατάλληλων εγγυήσεων για διαβιβάσεις δεδομένων εκτός Ε.Ε. όπως εταιρικοί δεσμευτικοί κανόνες</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παραρτήματα παροχής πλήρους ενημέρωσης για την επεξεργασία που πραγματοποιείται </a:t>
            </a:r>
            <a:endParaRPr dirty="0"/>
          </a:p>
          <a:p>
            <a:pPr marL="0" marR="0" lvl="0" indent="0" algn="just" rtl="0">
              <a:spcBef>
                <a:spcPts val="0"/>
              </a:spcBef>
              <a:spcAft>
                <a:spcPts val="0"/>
              </a:spcAft>
              <a:buNone/>
            </a:pPr>
            <a:r>
              <a:rPr lang="el-GR" sz="2400" smtClean="0">
                <a:solidFill>
                  <a:srgbClr val="000000"/>
                </a:solidFill>
                <a:latin typeface="Times New Roman"/>
                <a:ea typeface="Times New Roman"/>
                <a:cs typeface="Times New Roman"/>
                <a:sym typeface="Times New Roman"/>
              </a:rPr>
              <a:t>στις </a:t>
            </a:r>
            <a:r>
              <a:rPr lang="el-GR" sz="2400" dirty="0">
                <a:solidFill>
                  <a:srgbClr val="000000"/>
                </a:solidFill>
                <a:latin typeface="Times New Roman"/>
                <a:ea typeface="Times New Roman"/>
                <a:cs typeface="Times New Roman"/>
                <a:sym typeface="Times New Roman"/>
              </a:rPr>
              <a:t>συμβάσεις με τους εκτελούντες</a:t>
            </a:r>
            <a:endParaRPr dirty="0"/>
          </a:p>
          <a:p>
            <a:pPr marL="0" marR="0" lvl="0" indent="0" algn="just" rtl="0">
              <a:spcBef>
                <a:spcPts val="0"/>
              </a:spcBef>
              <a:spcAft>
                <a:spcPts val="0"/>
              </a:spcAft>
              <a:buNone/>
            </a:pPr>
            <a:r>
              <a:rPr lang="el-GR" sz="2400" dirty="0">
                <a:solidFill>
                  <a:srgbClr val="000000"/>
                </a:solidFill>
                <a:latin typeface="Times New Roman"/>
                <a:ea typeface="Times New Roman"/>
                <a:cs typeface="Times New Roman"/>
                <a:sym typeface="Times New Roman"/>
              </a:rPr>
              <a:t>→ αποδεικτικά στοιχεία λήψης συγκατάθεσης από τα υποκείμενα, όπου απαιτείται  </a:t>
            </a:r>
            <a:endParaRPr dirty="0"/>
          </a:p>
          <a:p>
            <a:pPr marL="0" marR="0" lvl="0" indent="0" algn="ctr" rtl="0">
              <a:spcBef>
                <a:spcPts val="0"/>
              </a:spcBef>
              <a:spcAft>
                <a:spcPts val="0"/>
              </a:spcAft>
              <a:buNone/>
            </a:pPr>
            <a:r>
              <a:rPr lang="el-GR" sz="4400" dirty="0">
                <a:solidFill>
                  <a:srgbClr val="000000"/>
                </a:solidFill>
                <a:latin typeface="Gill Sans"/>
                <a:ea typeface="Gill Sans"/>
                <a:cs typeface="Gill Sans"/>
                <a:sym typeface="Gill Sans"/>
              </a:rPr>
              <a:t> </a:t>
            </a:r>
            <a:endParaRPr dirty="0"/>
          </a:p>
          <a:p>
            <a:pPr marL="0" marR="0" lvl="0" indent="0" algn="just" rtl="0">
              <a:spcBef>
                <a:spcPts val="0"/>
              </a:spcBef>
              <a:spcAft>
                <a:spcPts val="0"/>
              </a:spcAft>
              <a:buNone/>
            </a:pPr>
            <a:endParaRPr sz="4400" dirty="0">
              <a:solidFill>
                <a:srgbClr val="000000"/>
              </a:solidFill>
              <a:latin typeface="Gill Sans"/>
              <a:ea typeface="Gill Sans"/>
              <a:cs typeface="Gill Sans"/>
              <a:sym typeface="Gill Sans"/>
            </a:endParaRPr>
          </a:p>
        </p:txBody>
      </p:sp>
      <p:pic>
        <p:nvPicPr>
          <p:cNvPr id="979" name="Google Shape;979;p143"/>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980" name="Google Shape;980;p143"/>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81" name="Google Shape;981;p143"/>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982" name="Google Shape;982;p143"/>
          <p:cNvSpPr/>
          <p:nvPr/>
        </p:nvSpPr>
        <p:spPr>
          <a:xfrm>
            <a:off x="2470150" y="3436938"/>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
        <p:nvSpPr>
          <p:cNvPr id="983" name="Google Shape;983;p14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l-GR" sz="1100" b="1">
                <a:solidFill>
                  <a:srgbClr val="000000"/>
                </a:solidFill>
                <a:latin typeface="Calibri"/>
                <a:ea typeface="Calibri"/>
                <a:cs typeface="Calibri"/>
                <a:sym typeface="Calibri"/>
              </a:rPr>
              <a:t>Check List</a:t>
            </a:r>
            <a:endParaRPr sz="4200">
              <a:solidFill>
                <a:srgbClr val="000000"/>
              </a:solidFill>
              <a:latin typeface="Gill Sans"/>
              <a:ea typeface="Gill Sans"/>
              <a:cs typeface="Gill Sans"/>
              <a:sym typeface="Gill Sans"/>
            </a:endParaRPr>
          </a:p>
        </p:txBody>
      </p:sp>
      <p:sp>
        <p:nvSpPr>
          <p:cNvPr id="984" name="Google Shape;984;p14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l-GR" sz="1100" b="1">
                <a:solidFill>
                  <a:srgbClr val="000000"/>
                </a:solidFill>
                <a:latin typeface="Calibri"/>
                <a:ea typeface="Calibri"/>
                <a:cs typeface="Calibri"/>
                <a:sym typeface="Calibri"/>
              </a:rPr>
              <a:t>Check List</a:t>
            </a:r>
            <a:endParaRPr sz="1000">
              <a:solidFill>
                <a:srgbClr val="000000"/>
              </a:solidFill>
              <a:latin typeface="Gill Sans"/>
              <a:ea typeface="Gill Sans"/>
              <a:cs typeface="Gill Sans"/>
              <a:sym typeface="Gill Sans"/>
            </a:endParaRPr>
          </a:p>
          <a:p>
            <a:pPr marL="0" marR="0" lvl="0" indent="0" algn="l" rtl="0">
              <a:spcBef>
                <a:spcPts val="0"/>
              </a:spcBef>
              <a:spcAft>
                <a:spcPts val="0"/>
              </a:spcAft>
              <a:buNone/>
            </a:pPr>
            <a:endParaRPr sz="4200">
              <a:solidFill>
                <a:srgbClr val="000000"/>
              </a:solidFill>
              <a:latin typeface="Gill Sans"/>
              <a:ea typeface="Gill Sans"/>
              <a:cs typeface="Gill Sans"/>
              <a:sym typeface="Gill Sans"/>
            </a:endParaRPr>
          </a:p>
        </p:txBody>
      </p:sp>
      <p:sp>
        <p:nvSpPr>
          <p:cNvPr id="985" name="Google Shape;985;p143"/>
          <p:cNvSpPr/>
          <p:nvPr/>
        </p:nvSpPr>
        <p:spPr>
          <a:xfrm>
            <a:off x="0" y="0"/>
            <a:ext cx="13004800"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989"/>
        <p:cNvGrpSpPr/>
        <p:nvPr/>
      </p:nvGrpSpPr>
      <p:grpSpPr>
        <a:xfrm>
          <a:off x="0" y="0"/>
          <a:ext cx="0" cy="0"/>
          <a:chOff x="0" y="0"/>
          <a:chExt cx="0" cy="0"/>
        </a:xfrm>
      </p:grpSpPr>
      <p:sp>
        <p:nvSpPr>
          <p:cNvPr id="990" name="Google Shape;990;p144"/>
          <p:cNvSpPr/>
          <p:nvPr/>
        </p:nvSpPr>
        <p:spPr>
          <a:xfrm>
            <a:off x="430213" y="304800"/>
            <a:ext cx="12293600" cy="9105900"/>
          </a:xfrm>
          <a:prstGeom prst="rect">
            <a:avLst/>
          </a:prstGeom>
          <a:solidFill>
            <a:srgbClr val="001445"/>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4200">
              <a:solidFill>
                <a:srgbClr val="000000"/>
              </a:solidFill>
              <a:latin typeface="Gill Sans"/>
              <a:ea typeface="Gill Sans"/>
              <a:cs typeface="Gill Sans"/>
              <a:sym typeface="Gill Sans"/>
            </a:endParaRPr>
          </a:p>
          <a:p>
            <a:pPr marL="0" marR="0" lvl="0" indent="0" algn="ctr" rtl="0">
              <a:spcBef>
                <a:spcPts val="0"/>
              </a:spcBef>
              <a:spcAft>
                <a:spcPts val="0"/>
              </a:spcAft>
              <a:buNone/>
            </a:pPr>
            <a:endParaRPr sz="4200">
              <a:solidFill>
                <a:schemeClr val="lt1"/>
              </a:solidFill>
              <a:latin typeface="Times New Roman"/>
              <a:ea typeface="Times New Roman"/>
              <a:cs typeface="Times New Roman"/>
              <a:sym typeface="Times New Roman"/>
            </a:endParaRPr>
          </a:p>
          <a:p>
            <a:pPr marL="0" marR="0" lvl="0" indent="0" algn="ctr" rtl="0">
              <a:spcBef>
                <a:spcPts val="0"/>
              </a:spcBef>
              <a:spcAft>
                <a:spcPts val="0"/>
              </a:spcAft>
              <a:buNone/>
            </a:pPr>
            <a:endParaRPr sz="4200">
              <a:solidFill>
                <a:schemeClr val="lt1"/>
              </a:solidFill>
              <a:latin typeface="Times New Roman"/>
              <a:ea typeface="Times New Roman"/>
              <a:cs typeface="Times New Roman"/>
              <a:sym typeface="Times New Roman"/>
            </a:endParaRPr>
          </a:p>
          <a:p>
            <a:pPr marL="0" marR="0" lvl="0" indent="0" algn="ctr" rtl="0">
              <a:spcBef>
                <a:spcPts val="0"/>
              </a:spcBef>
              <a:spcAft>
                <a:spcPts val="0"/>
              </a:spcAft>
              <a:buNone/>
            </a:pPr>
            <a:r>
              <a:rPr lang="el-GR" sz="4800">
                <a:solidFill>
                  <a:schemeClr val="lt1"/>
                </a:solidFill>
                <a:latin typeface="Gill Sans"/>
                <a:ea typeface="Gill Sans"/>
                <a:cs typeface="Gill Sans"/>
                <a:sym typeface="Gill Sans"/>
              </a:rPr>
              <a:t>ΕΥΧΑΡΙΣΤΩ ΓΙΑ ΤΗΝ ΠΡΟΣΟΧΗ ΣΑΣ</a:t>
            </a:r>
            <a:endParaRPr/>
          </a:p>
          <a:p>
            <a:pPr marL="0" marR="0" lvl="0" indent="0" algn="ctr" rtl="0">
              <a:spcBef>
                <a:spcPts val="0"/>
              </a:spcBef>
              <a:spcAft>
                <a:spcPts val="0"/>
              </a:spcAft>
              <a:buNone/>
            </a:pPr>
            <a:endParaRPr sz="42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2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2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endParaRPr sz="4200">
              <a:solidFill>
                <a:srgbClr val="000000"/>
              </a:solidFill>
              <a:latin typeface="Times New Roman"/>
              <a:ea typeface="Times New Roman"/>
              <a:cs typeface="Times New Roman"/>
              <a:sym typeface="Times New Roman"/>
            </a:endParaRPr>
          </a:p>
          <a:p>
            <a:pPr marL="0" marR="0" lvl="0" indent="0" algn="ctr" rtl="0">
              <a:spcBef>
                <a:spcPts val="0"/>
              </a:spcBef>
              <a:spcAft>
                <a:spcPts val="0"/>
              </a:spcAft>
              <a:buNone/>
            </a:pPr>
            <a:r>
              <a:rPr lang="el-GR" sz="2000" i="1">
                <a:solidFill>
                  <a:schemeClr val="lt1"/>
                </a:solidFill>
                <a:latin typeface="Gill Sans"/>
                <a:ea typeface="Gill Sans"/>
                <a:cs typeface="Gill Sans"/>
                <a:sym typeface="Gill Sans"/>
              </a:rPr>
              <a:t>ΔΗΜΗΤΡΗΣ ΑΝΑΣΤΑΣΟΠΟΥΛΟΣ &amp; ΣΥΝΕΡΓΑΤΕΣ</a:t>
            </a:r>
            <a:endParaRPr/>
          </a:p>
          <a:p>
            <a:pPr marL="0" marR="0" lvl="0" indent="0" algn="ctr" rtl="0">
              <a:spcBef>
                <a:spcPts val="0"/>
              </a:spcBef>
              <a:spcAft>
                <a:spcPts val="0"/>
              </a:spcAft>
              <a:buNone/>
            </a:pPr>
            <a:r>
              <a:rPr lang="el-GR" sz="2000" i="1">
                <a:solidFill>
                  <a:schemeClr val="lt1"/>
                </a:solidFill>
                <a:latin typeface="Gill Sans"/>
                <a:ea typeface="Gill Sans"/>
                <a:cs typeface="Gill Sans"/>
                <a:sym typeface="Gill Sans"/>
              </a:rPr>
              <a:t>ΣΚΟΥΦΑ 60Α, ΑΘΗΝΑ – www.dalaw.gr</a:t>
            </a:r>
            <a:endParaRPr sz="2000" i="1">
              <a:solidFill>
                <a:schemeClr val="lt1"/>
              </a:solidFill>
              <a:latin typeface="Gill Sans"/>
              <a:ea typeface="Gill Sans"/>
              <a:cs typeface="Gill Sans"/>
              <a:sym typeface="Gill Sans"/>
            </a:endParaRPr>
          </a:p>
        </p:txBody>
      </p:sp>
      <p:cxnSp>
        <p:nvCxnSpPr>
          <p:cNvPr id="991" name="Google Shape;991;p144"/>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992" name="Google Shape;992;p144"/>
          <p:cNvSpPr/>
          <p:nvPr/>
        </p:nvSpPr>
        <p:spPr>
          <a:xfrm>
            <a:off x="9625013" y="685800"/>
            <a:ext cx="2303462" cy="7747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Τίτλος Slide </a:t>
            </a:r>
            <a:endParaRPr/>
          </a:p>
        </p:txBody>
      </p:sp>
      <p:pic>
        <p:nvPicPr>
          <p:cNvPr id="993" name="Google Shape;993;p144"/>
          <p:cNvPicPr preferRelativeResize="0"/>
          <p:nvPr/>
        </p:nvPicPr>
        <p:blipFill rotWithShape="1">
          <a:blip r:embed="rId3">
            <a:alphaModFix/>
          </a:blip>
          <a:srcRect/>
          <a:stretch/>
        </p:blipFill>
        <p:spPr>
          <a:xfrm>
            <a:off x="1168400" y="165100"/>
            <a:ext cx="1612900" cy="1612900"/>
          </a:xfrm>
          <a:prstGeom prst="rect">
            <a:avLst/>
          </a:prstGeom>
          <a:noFill/>
          <a:ln>
            <a:noFill/>
          </a:ln>
        </p:spPr>
      </p:pic>
      <p:sp>
        <p:nvSpPr>
          <p:cNvPr id="994" name="Google Shape;994;p144"/>
          <p:cNvSpPr/>
          <p:nvPr/>
        </p:nvSpPr>
        <p:spPr>
          <a:xfrm>
            <a:off x="2878138" y="952500"/>
            <a:ext cx="1755775" cy="927100"/>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r>
              <a:rPr lang="el-GR" sz="2300">
                <a:solidFill>
                  <a:srgbClr val="FFFFFF"/>
                </a:solidFill>
                <a:latin typeface="Arial"/>
                <a:ea typeface="Arial"/>
                <a:cs typeface="Arial"/>
                <a:sym typeface="Arial"/>
              </a:rPr>
              <a:t>ΔΗΜΗΤΡΗΣ </a:t>
            </a:r>
            <a:endParaRPr/>
          </a:p>
          <a:p>
            <a:pPr marL="0" marR="0" lvl="0" indent="0" algn="l" rtl="0">
              <a:lnSpc>
                <a:spcPct val="80000"/>
              </a:lnSpc>
              <a:spcBef>
                <a:spcPts val="0"/>
              </a:spcBef>
              <a:spcAft>
                <a:spcPts val="0"/>
              </a:spcAft>
              <a:buNone/>
            </a:pPr>
            <a:r>
              <a:rPr lang="el-GR" sz="2300">
                <a:solidFill>
                  <a:srgbClr val="FFFFFF"/>
                </a:solidFill>
                <a:latin typeface="Arial"/>
                <a:ea typeface="Arial"/>
                <a:cs typeface="Arial"/>
                <a:sym typeface="Arial"/>
              </a:rPr>
              <a:t>ΑΝΑΣΤΑΣΟΠΟΥΛΟΣ</a:t>
            </a:r>
            <a:endParaRPr/>
          </a:p>
          <a:p>
            <a:pPr marL="0" marR="0" lvl="0" indent="0" algn="l" rtl="0">
              <a:lnSpc>
                <a:spcPct val="80000"/>
              </a:lnSpc>
              <a:spcBef>
                <a:spcPts val="0"/>
              </a:spcBef>
              <a:spcAft>
                <a:spcPts val="0"/>
              </a:spcAft>
              <a:buNone/>
            </a:pPr>
            <a:r>
              <a:rPr lang="el-GR" sz="2300">
                <a:solidFill>
                  <a:srgbClr val="D1CABA"/>
                </a:solidFill>
                <a:latin typeface="Arial"/>
                <a:ea typeface="Arial"/>
                <a:cs typeface="Arial"/>
                <a:sym typeface="Arial"/>
              </a:rPr>
              <a:t>ΔΙΚΗΓΟΡΟΣ LLM</a:t>
            </a:r>
            <a:endParaRPr/>
          </a:p>
        </p:txBody>
      </p:sp>
      <p:sp>
        <p:nvSpPr>
          <p:cNvPr id="995" name="Google Shape;995;p144"/>
          <p:cNvSpPr/>
          <p:nvPr/>
        </p:nvSpPr>
        <p:spPr>
          <a:xfrm>
            <a:off x="9131300" y="4832350"/>
            <a:ext cx="2832100" cy="28448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2500">
                <a:solidFill>
                  <a:srgbClr val="FFFFFF"/>
                </a:solidFill>
                <a:latin typeface="Arial"/>
                <a:ea typeface="Arial"/>
                <a:cs typeface="Arial"/>
                <a:sym typeface="Arial"/>
              </a:rPr>
              <a:t> </a:t>
            </a:r>
            <a:endParaRPr/>
          </a:p>
        </p:txBody>
      </p:sp>
      <p:sp>
        <p:nvSpPr>
          <p:cNvPr id="996" name="Google Shape;996;p144"/>
          <p:cNvSpPr/>
          <p:nvPr/>
        </p:nvSpPr>
        <p:spPr>
          <a:xfrm>
            <a:off x="5359400" y="4838700"/>
            <a:ext cx="2832100" cy="28448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2500">
                <a:solidFill>
                  <a:srgbClr val="FFFFFF"/>
                </a:solidFill>
                <a:latin typeface="Arial"/>
                <a:ea typeface="Arial"/>
                <a:cs typeface="Arial"/>
                <a:sym typeface="Arial"/>
              </a:rPr>
              <a:t> </a:t>
            </a:r>
            <a:endParaRPr/>
          </a:p>
        </p:txBody>
      </p:sp>
      <p:sp>
        <p:nvSpPr>
          <p:cNvPr id="997" name="Google Shape;997;p144"/>
          <p:cNvSpPr/>
          <p:nvPr/>
        </p:nvSpPr>
        <p:spPr>
          <a:xfrm>
            <a:off x="1587500" y="4838700"/>
            <a:ext cx="2832100" cy="28448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2500">
                <a:solidFill>
                  <a:srgbClr val="FFFFFF"/>
                </a:solidFill>
                <a:latin typeface="Arial"/>
                <a:ea typeface="Arial"/>
                <a:cs typeface="Arial"/>
                <a:sym typeface="Arial"/>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68"/>
          <p:cNvSpPr/>
          <p:nvPr/>
        </p:nvSpPr>
        <p:spPr>
          <a:xfrm>
            <a:off x="355600" y="317500"/>
            <a:ext cx="12293600" cy="9105900"/>
          </a:xfrm>
          <a:prstGeom prst="rect">
            <a:avLst/>
          </a:prstGeom>
          <a:solidFill>
            <a:srgbClr val="D1CABA"/>
          </a:solidFill>
          <a:ln w="25400" cap="flat" cmpd="sng">
            <a:solidFill>
              <a:schemeClr val="dk1">
                <a:alpha val="0"/>
              </a:schemeClr>
            </a:solidFill>
            <a:prstDash val="solid"/>
            <a:miter lim="800000"/>
            <a:headEnd type="none" w="sm" len="sm"/>
            <a:tailEnd type="none" w="sm" len="sm"/>
          </a:ln>
        </p:spPr>
        <p:txBody>
          <a:bodyPr spcFirstLastPara="1" wrap="square" lIns="0" tIns="0" rIns="0" bIns="0" anchor="t" anchorCtr="0">
            <a:noAutofit/>
          </a:bodyPr>
          <a:lstStyle/>
          <a:p>
            <a:pPr marL="0" marR="0" lvl="0" indent="0" algn="just" rtl="0">
              <a:spcBef>
                <a:spcPts val="0"/>
              </a:spcBef>
              <a:spcAft>
                <a:spcPts val="0"/>
              </a:spcAft>
              <a:buNone/>
            </a:pPr>
            <a:r>
              <a:rPr lang="el-GR" sz="4800">
                <a:solidFill>
                  <a:schemeClr val="dk1"/>
                </a:solidFill>
                <a:latin typeface="Gill Sans"/>
                <a:ea typeface="Gill Sans"/>
                <a:cs typeface="Gill Sans"/>
                <a:sym typeface="Gill Sans"/>
              </a:rPr>
              <a:t>                                  </a:t>
            </a:r>
            <a:endParaRPr/>
          </a:p>
          <a:p>
            <a:pPr marL="0" marR="0" lvl="0" indent="0" algn="just" rtl="0">
              <a:spcBef>
                <a:spcPts val="0"/>
              </a:spcBef>
              <a:spcAft>
                <a:spcPts val="0"/>
              </a:spcAft>
              <a:buNone/>
            </a:pPr>
            <a:r>
              <a:rPr lang="el-GR" sz="3600" b="1">
                <a:solidFill>
                  <a:srgbClr val="000000"/>
                </a:solidFill>
                <a:latin typeface="Times New Roman"/>
                <a:ea typeface="Times New Roman"/>
                <a:cs typeface="Times New Roman"/>
                <a:sym typeface="Times New Roman"/>
              </a:rPr>
              <a:t>                                                        Λοιπές διατάξεις</a:t>
            </a:r>
            <a:endParaRPr/>
          </a:p>
          <a:p>
            <a:pPr marL="0" marR="0" lvl="0" indent="0" algn="just" rtl="0">
              <a:spcBef>
                <a:spcPts val="0"/>
              </a:spcBef>
              <a:spcAft>
                <a:spcPts val="0"/>
              </a:spcAft>
              <a:buNone/>
            </a:pPr>
            <a:endParaRPr sz="3600" b="1">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endParaRPr sz="2000" i="1" u="sng">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800" b="1">
                <a:solidFill>
                  <a:srgbClr val="000000"/>
                </a:solidFill>
                <a:latin typeface="Times New Roman"/>
                <a:ea typeface="Times New Roman"/>
                <a:cs typeface="Times New Roman"/>
                <a:sym typeface="Times New Roman"/>
              </a:rPr>
              <a:t> </a:t>
            </a:r>
            <a:r>
              <a:rPr lang="el-GR" sz="2400" b="1" u="sng">
                <a:solidFill>
                  <a:srgbClr val="000000"/>
                </a:solidFill>
                <a:latin typeface="Times New Roman"/>
                <a:ea typeface="Times New Roman"/>
                <a:cs typeface="Times New Roman"/>
                <a:sym typeface="Times New Roman"/>
              </a:rPr>
              <a:t>άρθρο 261 ΚΠΔ </a:t>
            </a:r>
            <a:r>
              <a:rPr lang="el-GR" sz="2400" b="1">
                <a:solidFill>
                  <a:srgbClr val="000000"/>
                </a:solidFill>
                <a:latin typeface="Times New Roman"/>
                <a:ea typeface="Times New Roman"/>
                <a:cs typeface="Times New Roman"/>
                <a:sym typeface="Times New Roman"/>
              </a:rPr>
              <a:t>– Υποχρέωση για παράδοση εγγράφων</a:t>
            </a:r>
            <a:r>
              <a:rPr lang="el-GR" sz="2400">
                <a:solidFill>
                  <a:srgbClr val="000000"/>
                </a:solidFill>
                <a:latin typeface="Times New Roman"/>
                <a:ea typeface="Times New Roman"/>
                <a:cs typeface="Times New Roman"/>
                <a:sym typeface="Times New Roman"/>
              </a:rPr>
              <a:t>: «</a:t>
            </a:r>
            <a:r>
              <a:rPr lang="el-GR" sz="2400" i="1">
                <a:solidFill>
                  <a:srgbClr val="000000"/>
                </a:solidFill>
                <a:latin typeface="Times New Roman"/>
                <a:ea typeface="Times New Roman"/>
                <a:cs typeface="Times New Roman"/>
                <a:sym typeface="Times New Roman"/>
              </a:rPr>
              <a:t>Οι δημόσιοι υπάλληλοι γενικά, στους οποίους έχει ανατεθεί έστω και προσωρινά δημόσια υπηρεσία, </a:t>
            </a:r>
            <a:r>
              <a:rPr lang="el-GR" sz="2400" i="1" u="sng">
                <a:solidFill>
                  <a:srgbClr val="000000"/>
                </a:solidFill>
                <a:latin typeface="Times New Roman"/>
                <a:ea typeface="Times New Roman"/>
                <a:cs typeface="Times New Roman"/>
                <a:sym typeface="Times New Roman"/>
              </a:rPr>
              <a:t>και τα άλλα πρόσωπα που αναφέρονται στο άρθρο 212</a:t>
            </a:r>
            <a:r>
              <a:rPr lang="el-GR" sz="2400" i="1">
                <a:solidFill>
                  <a:srgbClr val="000000"/>
                </a:solidFill>
                <a:latin typeface="Times New Roman"/>
                <a:ea typeface="Times New Roman"/>
                <a:cs typeface="Times New Roman"/>
                <a:sym typeface="Times New Roman"/>
              </a:rPr>
              <a:t>, οφείλουν, αν διαταχθούν από εκείνον που κάνει την ανάκριση, να παραδώσουν στη δικαστική αρχή τα έγγραφα και στο πρωτότυπο τους ακόμα, καθώς και κάθε άλλο αντικείμενο βρίσκεται στην κατοχή τους λόγω των καθηκόντων τους, </a:t>
            </a:r>
            <a:r>
              <a:rPr lang="el-GR" sz="2400" b="1" i="1">
                <a:solidFill>
                  <a:srgbClr val="000000"/>
                </a:solidFill>
                <a:latin typeface="Times New Roman"/>
                <a:ea typeface="Times New Roman"/>
                <a:cs typeface="Times New Roman"/>
                <a:sym typeface="Times New Roman"/>
              </a:rPr>
              <a:t>εκτός αν δηλώσουν εγγράφως, έστω και αναιτιολόγητα</a:t>
            </a:r>
            <a:r>
              <a:rPr lang="el-GR" sz="2400" i="1">
                <a:solidFill>
                  <a:srgbClr val="000000"/>
                </a:solidFill>
                <a:latin typeface="Times New Roman"/>
                <a:ea typeface="Times New Roman"/>
                <a:cs typeface="Times New Roman"/>
                <a:sym typeface="Times New Roman"/>
              </a:rPr>
              <a:t>, ότι πρόκειται για διπλωματικό ή στρατιωτικό μυστικό που ανάγεται στην ασφάλεια του κράτους ή </a:t>
            </a:r>
            <a:r>
              <a:rPr lang="el-GR" sz="2400" b="1" i="1">
                <a:solidFill>
                  <a:srgbClr val="000000"/>
                </a:solidFill>
                <a:latin typeface="Times New Roman"/>
                <a:ea typeface="Times New Roman"/>
                <a:cs typeface="Times New Roman"/>
                <a:sym typeface="Times New Roman"/>
              </a:rPr>
              <a:t>μυστικό που σχετίζεται με το λειτούργημα ή το επάγγελμα τους</a:t>
            </a:r>
            <a:r>
              <a:rPr lang="el-GR" sz="2400" i="1">
                <a:solidFill>
                  <a:srgbClr val="000000"/>
                </a:solidFill>
                <a:latin typeface="Times New Roman"/>
                <a:ea typeface="Times New Roman"/>
                <a:cs typeface="Times New Roman"/>
                <a:sym typeface="Times New Roman"/>
              </a:rPr>
              <a:t>.»</a:t>
            </a:r>
            <a:r>
              <a:rPr lang="el-GR" sz="2400">
                <a:solidFill>
                  <a:srgbClr val="000000"/>
                </a:solidFill>
                <a:latin typeface="Times New Roman"/>
                <a:ea typeface="Times New Roman"/>
                <a:cs typeface="Times New Roman"/>
                <a:sym typeface="Times New Roman"/>
              </a:rPr>
              <a:t>.</a:t>
            </a:r>
            <a:endParaRPr/>
          </a:p>
          <a:p>
            <a:pPr marL="0" marR="0" lvl="0" indent="0" algn="just" rtl="0">
              <a:spcBef>
                <a:spcPts val="0"/>
              </a:spcBef>
              <a:spcAft>
                <a:spcPts val="0"/>
              </a:spcAft>
              <a:buNone/>
            </a:pPr>
            <a:endParaRPr sz="2400">
              <a:solidFill>
                <a:srgbClr val="000000"/>
              </a:solidFill>
              <a:latin typeface="Times New Roman"/>
              <a:ea typeface="Times New Roman"/>
              <a:cs typeface="Times New Roman"/>
              <a:sym typeface="Times New Roman"/>
            </a:endParaRPr>
          </a:p>
          <a:p>
            <a:pPr marL="0" marR="0" lvl="0" indent="0" algn="just" rtl="0">
              <a:spcBef>
                <a:spcPts val="0"/>
              </a:spcBef>
              <a:spcAft>
                <a:spcPts val="0"/>
              </a:spcAft>
              <a:buNone/>
            </a:pPr>
            <a:r>
              <a:rPr lang="el-GR" sz="2400">
                <a:solidFill>
                  <a:srgbClr val="000000"/>
                </a:solidFill>
                <a:latin typeface="Times New Roman"/>
                <a:ea typeface="Times New Roman"/>
                <a:cs typeface="Times New Roman"/>
                <a:sym typeface="Times New Roman"/>
              </a:rPr>
              <a:t> </a:t>
            </a:r>
            <a:r>
              <a:rPr lang="el-GR" sz="2400" b="1" u="sng">
                <a:solidFill>
                  <a:srgbClr val="000000"/>
                </a:solidFill>
                <a:latin typeface="Times New Roman"/>
                <a:ea typeface="Times New Roman"/>
                <a:cs typeface="Times New Roman"/>
                <a:sym typeface="Times New Roman"/>
              </a:rPr>
              <a:t>άρθρο 147 ΚΠΔ </a:t>
            </a:r>
            <a:r>
              <a:rPr lang="el-GR" sz="2400" b="1">
                <a:solidFill>
                  <a:srgbClr val="000000"/>
                </a:solidFill>
                <a:latin typeface="Times New Roman"/>
                <a:ea typeface="Times New Roman"/>
                <a:cs typeface="Times New Roman"/>
                <a:sym typeface="Times New Roman"/>
              </a:rPr>
              <a:t>– Αντίγραφα</a:t>
            </a:r>
            <a:r>
              <a:rPr lang="el-GR" sz="2400">
                <a:solidFill>
                  <a:srgbClr val="000000"/>
                </a:solidFill>
                <a:latin typeface="Times New Roman"/>
                <a:ea typeface="Times New Roman"/>
                <a:cs typeface="Times New Roman"/>
                <a:sym typeface="Times New Roman"/>
              </a:rPr>
              <a:t>: «</a:t>
            </a:r>
            <a:r>
              <a:rPr lang="el-GR" sz="2400" i="1">
                <a:solidFill>
                  <a:srgbClr val="000000"/>
                </a:solidFill>
                <a:latin typeface="Times New Roman"/>
                <a:ea typeface="Times New Roman"/>
                <a:cs typeface="Times New Roman"/>
                <a:sym typeface="Times New Roman"/>
              </a:rPr>
              <a:t>Αντίγραφα των αποφάσεων, των διατάξεων, των πρακτικών, των βουλευμάτων, καθώς και κάθε άλλου εγγράφου της ποινικής διαδικασίας δίνονται </a:t>
            </a:r>
            <a:r>
              <a:rPr lang="el-GR" sz="2400" i="1" u="sng">
                <a:solidFill>
                  <a:srgbClr val="000000"/>
                </a:solidFill>
                <a:latin typeface="Times New Roman"/>
                <a:ea typeface="Times New Roman"/>
                <a:cs typeface="Times New Roman"/>
                <a:sym typeface="Times New Roman"/>
              </a:rPr>
              <a:t>μετά το τέλος </a:t>
            </a:r>
            <a:r>
              <a:rPr lang="el-GR" sz="2400" i="1">
                <a:solidFill>
                  <a:srgbClr val="000000"/>
                </a:solidFill>
                <a:latin typeface="Times New Roman"/>
                <a:ea typeface="Times New Roman"/>
                <a:cs typeface="Times New Roman"/>
                <a:sym typeface="Times New Roman"/>
              </a:rPr>
              <a:t>της σε κάθε διάδικο της ποινικής δίκης, </a:t>
            </a:r>
            <a:r>
              <a:rPr lang="el-GR" sz="2400" i="1" u="sng">
                <a:solidFill>
                  <a:srgbClr val="000000"/>
                </a:solidFill>
                <a:latin typeface="Times New Roman"/>
                <a:ea typeface="Times New Roman"/>
                <a:cs typeface="Times New Roman"/>
                <a:sym typeface="Times New Roman"/>
              </a:rPr>
              <a:t>ενώ σε οποιονδήποτε άλλον που έχει συμφέρον δίνονται με αίτηση του και με έγκριση του προέδρου</a:t>
            </a:r>
            <a:r>
              <a:rPr lang="el-GR" sz="2400" i="1">
                <a:solidFill>
                  <a:srgbClr val="000000"/>
                </a:solidFill>
                <a:latin typeface="Times New Roman"/>
                <a:ea typeface="Times New Roman"/>
                <a:cs typeface="Times New Roman"/>
                <a:sym typeface="Times New Roman"/>
              </a:rPr>
              <a:t> του δικαστηρίου ή του πταισματοδίκη. Κατά τη διάρκεια της ανάκρισης εφαρμόζονται οι διατάξεις των άρθρων 101, 104, 107 και 108. </a:t>
            </a:r>
            <a:r>
              <a:rPr lang="el-GR" sz="2400" i="1" u="sng">
                <a:solidFill>
                  <a:srgbClr val="000000"/>
                </a:solidFill>
                <a:latin typeface="Times New Roman"/>
                <a:ea typeface="Times New Roman"/>
                <a:cs typeface="Times New Roman"/>
                <a:sym typeface="Times New Roman"/>
              </a:rPr>
              <a:t>Σε οποιονδήποτε τρίτο που έχει έννομο συμφέρον είναι δυνατόν να δοθούν αντίγραφα με ομόφωνη έγκριση του ανακριτή και του εισαγγελέα</a:t>
            </a:r>
            <a:r>
              <a:rPr lang="el-GR" sz="2400">
                <a:solidFill>
                  <a:srgbClr val="000000"/>
                </a:solidFill>
                <a:latin typeface="Times New Roman"/>
                <a:ea typeface="Times New Roman"/>
                <a:cs typeface="Times New Roman"/>
                <a:sym typeface="Times New Roman"/>
              </a:rPr>
              <a:t>.»</a:t>
            </a:r>
            <a:endParaRPr/>
          </a:p>
        </p:txBody>
      </p:sp>
      <p:pic>
        <p:nvPicPr>
          <p:cNvPr id="269" name="Google Shape;269;p68"/>
          <p:cNvPicPr preferRelativeResize="0"/>
          <p:nvPr/>
        </p:nvPicPr>
        <p:blipFill rotWithShape="1">
          <a:blip r:embed="rId3">
            <a:alphaModFix/>
          </a:blip>
          <a:srcRect/>
          <a:stretch/>
        </p:blipFill>
        <p:spPr>
          <a:xfrm>
            <a:off x="358775" y="304800"/>
            <a:ext cx="1714500" cy="1714500"/>
          </a:xfrm>
          <a:prstGeom prst="rect">
            <a:avLst/>
          </a:prstGeom>
          <a:noFill/>
          <a:ln>
            <a:noFill/>
          </a:ln>
        </p:spPr>
      </p:pic>
      <p:cxnSp>
        <p:nvCxnSpPr>
          <p:cNvPr id="270" name="Google Shape;270;p68"/>
          <p:cNvCxnSpPr/>
          <p:nvPr/>
        </p:nvCxnSpPr>
        <p:spPr>
          <a:xfrm>
            <a:off x="4584700" y="1778000"/>
            <a:ext cx="7745413" cy="0"/>
          </a:xfrm>
          <a:prstGeom prst="straightConnector1">
            <a:avLst/>
          </a:prstGeom>
          <a:noFill/>
          <a:ln w="12700" cap="flat" cmpd="sng">
            <a:solidFill>
              <a:srgbClr val="FFFFFF"/>
            </a:solidFill>
            <a:prstDash val="solid"/>
            <a:miter lim="800000"/>
            <a:headEnd type="none" w="med" len="med"/>
            <a:tailEnd type="none" w="med" len="med"/>
          </a:ln>
        </p:spPr>
      </p:cxnSp>
      <p:sp>
        <p:nvSpPr>
          <p:cNvPr id="271" name="Google Shape;271;p68"/>
          <p:cNvSpPr/>
          <p:nvPr/>
        </p:nvSpPr>
        <p:spPr>
          <a:xfrm>
            <a:off x="2878138" y="952500"/>
            <a:ext cx="0" cy="282575"/>
          </a:xfrm>
          <a:prstGeom prst="rect">
            <a:avLst/>
          </a:prstGeom>
          <a:noFill/>
          <a:ln>
            <a:noFill/>
          </a:ln>
        </p:spPr>
        <p:txBody>
          <a:bodyPr spcFirstLastPara="1" wrap="square" lIns="0" tIns="0" rIns="0" bIns="0" anchor="ctr" anchorCtr="0">
            <a:noAutofit/>
          </a:bodyPr>
          <a:lstStyle/>
          <a:p>
            <a:pPr marL="0" marR="0" lvl="0" indent="0" algn="l" rtl="0">
              <a:lnSpc>
                <a:spcPct val="80000"/>
              </a:lnSpc>
              <a:spcBef>
                <a:spcPts val="0"/>
              </a:spcBef>
              <a:spcAft>
                <a:spcPts val="0"/>
              </a:spcAft>
              <a:buNone/>
            </a:pPr>
            <a:endParaRPr sz="2300">
              <a:solidFill>
                <a:srgbClr val="FFFFFF"/>
              </a:solidFill>
              <a:latin typeface="Arial"/>
              <a:ea typeface="Arial"/>
              <a:cs typeface="Arial"/>
              <a:sym typeface="Arial"/>
            </a:endParaRPr>
          </a:p>
        </p:txBody>
      </p:sp>
      <p:sp>
        <p:nvSpPr>
          <p:cNvPr id="272" name="Google Shape;272;p68"/>
          <p:cNvSpPr/>
          <p:nvPr/>
        </p:nvSpPr>
        <p:spPr>
          <a:xfrm>
            <a:off x="1270000" y="2927350"/>
            <a:ext cx="7645400" cy="414020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r>
              <a:rPr lang="el-GR" sz="4800">
                <a:solidFill>
                  <a:srgbClr val="001445"/>
                </a:solidFill>
                <a:latin typeface="Arial"/>
                <a:ea typeface="Arial"/>
                <a:cs typeface="Arial"/>
                <a:sym typeface="Arial"/>
              </a:rPr>
              <a:t> </a:t>
            </a:r>
            <a:endParaRPr/>
          </a:p>
        </p:txBody>
      </p:sp>
    </p:spTree>
  </p:cSld>
  <p:clrMapOvr>
    <a:masterClrMapping/>
  </p:clrMapOvr>
</p:sld>
</file>

<file path=ppt/theme/theme1.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TotalTime>
  <Words>11743</Words>
  <Application>Microsoft Office PowerPoint</Application>
  <PresentationFormat>Προσαρμογή</PresentationFormat>
  <Paragraphs>1692</Paragraphs>
  <Slides>88</Slides>
  <Notes>88</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88</vt:i4>
      </vt:variant>
    </vt:vector>
  </HeadingPairs>
  <TitlesOfParts>
    <vt:vector size="94" baseType="lpstr">
      <vt:lpstr>Arial</vt:lpstr>
      <vt:lpstr>Gill Sans</vt:lpstr>
      <vt:lpstr>Noto Sans Symbols</vt:lpstr>
      <vt:lpstr>Times New Roman</vt:lpstr>
      <vt:lpstr>Calibri</vt:lpstr>
      <vt:lpstr>Bullets</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cp:lastModifiedBy>Dimitris</cp:lastModifiedBy>
  <cp:revision>20</cp:revision>
  <dcterms:modified xsi:type="dcterms:W3CDTF">2018-11-03T11:36:28Z</dcterms:modified>
</cp:coreProperties>
</file>